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4"/>
  </p:notesMasterIdLst>
  <p:sldIdLst>
    <p:sldId id="264" r:id="rId2"/>
    <p:sldId id="266" r:id="rId3"/>
    <p:sldId id="275" r:id="rId4"/>
    <p:sldId id="276" r:id="rId5"/>
    <p:sldId id="269" r:id="rId6"/>
    <p:sldId id="274" r:id="rId7"/>
    <p:sldId id="286" r:id="rId8"/>
    <p:sldId id="277" r:id="rId9"/>
    <p:sldId id="284" r:id="rId10"/>
    <p:sldId id="268" r:id="rId11"/>
    <p:sldId id="291" r:id="rId12"/>
    <p:sldId id="298" r:id="rId13"/>
    <p:sldId id="330" r:id="rId14"/>
    <p:sldId id="303" r:id="rId15"/>
    <p:sldId id="290" r:id="rId16"/>
    <p:sldId id="296" r:id="rId17"/>
    <p:sldId id="293" r:id="rId18"/>
    <p:sldId id="308" r:id="rId19"/>
    <p:sldId id="297" r:id="rId20"/>
    <p:sldId id="300" r:id="rId21"/>
    <p:sldId id="301" r:id="rId22"/>
    <p:sldId id="302" r:id="rId23"/>
    <p:sldId id="320" r:id="rId24"/>
    <p:sldId id="307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4" r:id="rId39"/>
    <p:sldId id="325" r:id="rId40"/>
    <p:sldId id="327" r:id="rId41"/>
    <p:sldId id="328" r:id="rId42"/>
    <p:sldId id="329" r:id="rId43"/>
    <p:sldId id="331" r:id="rId44"/>
    <p:sldId id="338" r:id="rId45"/>
    <p:sldId id="333" r:id="rId46"/>
    <p:sldId id="339" r:id="rId47"/>
    <p:sldId id="335" r:id="rId48"/>
    <p:sldId id="336" r:id="rId49"/>
    <p:sldId id="337" r:id="rId50"/>
    <p:sldId id="340" r:id="rId51"/>
    <p:sldId id="341" r:id="rId52"/>
    <p:sldId id="342" r:id="rId53"/>
    <p:sldId id="343" r:id="rId54"/>
    <p:sldId id="257" r:id="rId55"/>
    <p:sldId id="259" r:id="rId56"/>
    <p:sldId id="260" r:id="rId57"/>
    <p:sldId id="261" r:id="rId58"/>
    <p:sldId id="262" r:id="rId59"/>
    <p:sldId id="263" r:id="rId60"/>
    <p:sldId id="344" r:id="rId61"/>
    <p:sldId id="265" r:id="rId62"/>
    <p:sldId id="345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000000"/>
    <a:srgbClr val="CFE7F1"/>
    <a:srgbClr val="E7E6E6"/>
    <a:srgbClr val="4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15"/>
    <p:restoredTop sz="93662"/>
  </p:normalViewPr>
  <p:slideViewPr>
    <p:cSldViewPr snapToGrid="0" snapToObjects="1">
      <p:cViewPr>
        <p:scale>
          <a:sx n="100" d="100"/>
          <a:sy n="100" d="100"/>
        </p:scale>
        <p:origin x="768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2.png>
</file>

<file path=ppt/media/image13.jp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jpg>
</file>

<file path=ppt/media/image20.ti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FC43-7065-F348-8836-4FD247176936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58827-50F8-FA48-AA76-4283E737E7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66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81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1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16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33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11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56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4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2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85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3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55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Management Plane / Control Plane annotations (on the right side) may be extraneous, but I included them here to show how those specific labels could be retained if necessary. </a:t>
            </a:r>
          </a:p>
          <a:p>
            <a:r>
              <a:rPr lang="en-US" dirty="0"/>
              <a:t>Also, “SDN Controller” in this and the next slide could </a:t>
            </a:r>
            <a:r>
              <a:rPr lang="en-US"/>
              <a:t>be just “Controller”.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97143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46184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Management Plane / Control Plane annotations (on the right side) may be extraneous, but I included them here to show how those specific labels could be retained if necessary. </a:t>
            </a:r>
          </a:p>
          <a:p>
            <a:r>
              <a:rPr lang="en-US" dirty="0"/>
              <a:t>Also, “SDN Controller” in this and the next slide could be just “Controller”.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195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2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84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2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98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2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41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3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65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56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2667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47241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35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5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1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34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477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9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tif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203200" y="1042147"/>
            <a:ext cx="4470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6921912" y="1299233"/>
            <a:ext cx="4434360" cy="685800"/>
            <a:chOff x="6890780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51234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7880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0637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3394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6150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8907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845667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41189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29" name="Group 57"/>
          <p:cNvGrpSpPr>
            <a:grpSpLocks/>
          </p:cNvGrpSpPr>
          <p:nvPr/>
        </p:nvGrpSpPr>
        <p:grpSpPr bwMode="auto">
          <a:xfrm>
            <a:off x="6841594" y="2128746"/>
            <a:ext cx="4594996" cy="1380283"/>
            <a:chOff x="5448258" y="1743915"/>
            <a:chExt cx="3446247" cy="1380285"/>
          </a:xfrm>
        </p:grpSpPr>
        <p:sp>
          <p:nvSpPr>
            <p:cNvPr id="30" name="Rounded Rectangle 29"/>
            <p:cNvSpPr/>
            <p:nvPr/>
          </p:nvSpPr>
          <p:spPr bwMode="auto">
            <a:xfrm>
              <a:off x="6819858" y="2286000"/>
              <a:ext cx="876342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Linux</a:t>
              </a: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8012393" y="2286000"/>
              <a:ext cx="882112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Mac</a:t>
              </a:r>
            </a:p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5448258" y="2286000"/>
              <a:ext cx="1027515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Windows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6497895" y="2526268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7685139" y="2514599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grpSp>
          <p:nvGrpSpPr>
            <p:cNvPr id="35" name="Group 52"/>
            <p:cNvGrpSpPr>
              <a:grpSpLocks/>
            </p:cNvGrpSpPr>
            <p:nvPr/>
          </p:nvGrpSpPr>
          <p:grpSpPr bwMode="auto">
            <a:xfrm>
              <a:off x="5943600" y="1743915"/>
              <a:ext cx="2590800" cy="461666"/>
              <a:chOff x="6019800" y="3115515"/>
              <a:chExt cx="2590800" cy="461666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6019800" y="3368421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23"/>
              <p:cNvSpPr txBox="1">
                <a:spLocks noChangeArrowheads="1"/>
              </p:cNvSpPr>
              <p:nvPr/>
            </p:nvSpPr>
            <p:spPr bwMode="auto">
              <a:xfrm>
                <a:off x="6453791" y="3115515"/>
                <a:ext cx="1665360" cy="4616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defTabSz="609251" eaLnBrk="1" hangingPunct="1"/>
                <a:r>
                  <a:rPr lang="en-US" dirty="0">
                    <a:solidFill>
                      <a:prstClr val="black"/>
                    </a:solidFill>
                    <a:latin typeface="Arial" charset="0"/>
                  </a:rPr>
                  <a:t>Open Interface</a:t>
                </a:r>
              </a:p>
            </p:txBody>
          </p:sp>
        </p:grp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00" y="4536072"/>
            <a:ext cx="1738954" cy="1304216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 bwMode="auto">
          <a:xfrm>
            <a:off x="7615092" y="4118280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dirty="0">
                <a:solidFill>
                  <a:prstClr val="white"/>
                </a:solidFill>
                <a:latin typeface="+mn-lt"/>
              </a:rPr>
              <a:t>Microprocessors</a:t>
            </a:r>
          </a:p>
        </p:txBody>
      </p:sp>
    </p:spTree>
    <p:extLst>
      <p:ext uri="{BB962C8B-B14F-4D97-AF65-F5344CB8AC3E}">
        <p14:creationId xmlns:p14="http://schemas.microsoft.com/office/powerpoint/2010/main" val="3832091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4743" y="1946787"/>
            <a:ext cx="7974932" cy="40539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000">
                <a:solidFill>
                  <a:schemeClr val="tx1"/>
                </a:solidFill>
              </a:rPr>
              <a:t>Bare-Metal </a:t>
            </a:r>
            <a:r>
              <a:rPr lang="en-US" sz="2000" dirty="0">
                <a:solidFill>
                  <a:schemeClr val="tx1"/>
                </a:solidFill>
              </a:rPr>
              <a:t>Switch   </a:t>
            </a:r>
          </a:p>
        </p:txBody>
      </p:sp>
      <p:sp>
        <p:nvSpPr>
          <p:cNvPr id="5" name="Rectangle 4"/>
          <p:cNvSpPr/>
          <p:nvPr/>
        </p:nvSpPr>
        <p:spPr>
          <a:xfrm>
            <a:off x="6672269" y="2520796"/>
            <a:ext cx="1685925" cy="1300162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CPU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(Control)</a:t>
            </a:r>
          </a:p>
        </p:txBody>
      </p:sp>
      <p:sp>
        <p:nvSpPr>
          <p:cNvPr id="6" name="Rectangle 5"/>
          <p:cNvSpPr/>
          <p:nvPr/>
        </p:nvSpPr>
        <p:spPr>
          <a:xfrm>
            <a:off x="1351296" y="2197510"/>
            <a:ext cx="4191007" cy="1931579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Network </a:t>
            </a:r>
            <a:r>
              <a:rPr lang="en-US" sz="2000">
                <a:solidFill>
                  <a:schemeClr val="tx1"/>
                </a:solidFill>
              </a:rPr>
              <a:t>Processing Unit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5542303" y="3056577"/>
            <a:ext cx="1129966" cy="2286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51296" y="4963523"/>
            <a:ext cx="4191007" cy="823911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48x40G </a:t>
            </a:r>
            <a:r>
              <a:rPr lang="en-US" dirty="0">
                <a:solidFill>
                  <a:schemeClr val="tx1"/>
                </a:solidFill>
              </a:rPr>
              <a:t>SFP+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(Ports 1~48)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735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84547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8360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307439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27446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Up-Down Arrow 14"/>
          <p:cNvSpPr/>
          <p:nvPr/>
        </p:nvSpPr>
        <p:spPr>
          <a:xfrm>
            <a:off x="3266582" y="4129089"/>
            <a:ext cx="360434" cy="834434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403935" y="5910262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6968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18239" y="436658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SFI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21652" y="3240888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PCIe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484275" y="3457809"/>
            <a:ext cx="3918353" cy="5664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SRAM (Packet Buffers)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664503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071709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48634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900975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30834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71667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14362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55195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95036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503331" y="2628885"/>
            <a:ext cx="3899297" cy="7643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Forwarding Pipeline</a:t>
            </a:r>
          </a:p>
        </p:txBody>
      </p:sp>
      <p:sp>
        <p:nvSpPr>
          <p:cNvPr id="2" name="Right Arrow 1"/>
          <p:cNvSpPr/>
          <p:nvPr/>
        </p:nvSpPr>
        <p:spPr>
          <a:xfrm>
            <a:off x="1664503" y="2707827"/>
            <a:ext cx="3523987" cy="580070"/>
          </a:xfrm>
          <a:prstGeom prst="rightArrow">
            <a:avLst>
              <a:gd name="adj1" fmla="val 50000"/>
              <a:gd name="adj2" fmla="val 34745"/>
            </a:avLst>
          </a:prstGeom>
          <a:solidFill>
            <a:srgbClr val="5B9BD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03675" y="627959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Network</a:t>
            </a:r>
          </a:p>
        </p:txBody>
      </p:sp>
      <p:cxnSp>
        <p:nvCxnSpPr>
          <p:cNvPr id="31" name="Straight Arrow Connector 30"/>
          <p:cNvCxnSpPr>
            <a:stCxn id="34" idx="2"/>
            <a:endCxn id="14" idx="1"/>
          </p:cNvCxnSpPr>
          <p:nvPr/>
        </p:nvCxnSpPr>
        <p:spPr>
          <a:xfrm>
            <a:off x="6104505" y="1701920"/>
            <a:ext cx="2781" cy="141180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51336" y="1332588"/>
            <a:ext cx="23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Management Network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85695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65217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516218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740056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618839" y="36058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37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198"/>
          <p:cNvGrpSpPr/>
          <p:nvPr/>
        </p:nvGrpSpPr>
        <p:grpSpPr>
          <a:xfrm>
            <a:off x="581895" y="2539679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04" name="Straight Arrow Connector 303"/>
          <p:cNvCxnSpPr>
            <a:stCxn id="135" idx="3"/>
            <a:endCxn id="418" idx="1"/>
          </p:cNvCxnSpPr>
          <p:nvPr/>
        </p:nvCxnSpPr>
        <p:spPr>
          <a:xfrm>
            <a:off x="1813152" y="3668687"/>
            <a:ext cx="40928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18" idx="3"/>
            <a:endCxn id="391" idx="1"/>
          </p:cNvCxnSpPr>
          <p:nvPr/>
        </p:nvCxnSpPr>
        <p:spPr>
          <a:xfrm>
            <a:off x="3771016" y="3668687"/>
            <a:ext cx="422017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741061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705015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668969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434192" y="1954904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9994169" y="1954903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831510" y="-133975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302630" y="1954903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grpSp>
        <p:nvGrpSpPr>
          <p:cNvPr id="339" name="Group 338"/>
          <p:cNvGrpSpPr/>
          <p:nvPr/>
        </p:nvGrpSpPr>
        <p:grpSpPr>
          <a:xfrm>
            <a:off x="263236" y="2595099"/>
            <a:ext cx="318659" cy="2133613"/>
            <a:chOff x="263236" y="2595099"/>
            <a:chExt cx="318659" cy="2133613"/>
          </a:xfrm>
        </p:grpSpPr>
        <p:cxnSp>
          <p:nvCxnSpPr>
            <p:cNvPr id="323" name="Straight Arrow Connector 32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Arrow Connector 33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0" name="Group 339"/>
          <p:cNvGrpSpPr/>
          <p:nvPr/>
        </p:nvGrpSpPr>
        <p:grpSpPr>
          <a:xfrm>
            <a:off x="11320052" y="2595098"/>
            <a:ext cx="318659" cy="2133613"/>
            <a:chOff x="263236" y="2595099"/>
            <a:chExt cx="318659" cy="2133613"/>
          </a:xfrm>
        </p:grpSpPr>
        <p:cxnSp>
          <p:nvCxnSpPr>
            <p:cNvPr id="341" name="Straight Arrow Connector 340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Arrow Connector 341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Arrow Connector 344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Arrow Connector 345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49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Arrow Connector 350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Arrow Connector 351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Arrow Connector 352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Arrow Connector 353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Arrow Connector 354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>
            <a:off x="10084343" y="2539679"/>
            <a:ext cx="1231257" cy="2258016"/>
            <a:chOff x="10084343" y="2539679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9" name="Group 258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7" name="Group 216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218" name="Elbow Connector 217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3" name="Group 222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224" name="Elbow Connector 223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9" name="Group 228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230" name="Elbow Connector 229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5" name="Group 234"/>
          <p:cNvGrpSpPr/>
          <p:nvPr/>
        </p:nvGrpSpPr>
        <p:grpSpPr>
          <a:xfrm>
            <a:off x="8120389" y="2539679"/>
            <a:ext cx="1548580" cy="2258016"/>
            <a:chOff x="8120389" y="2539679"/>
            <a:chExt cx="1548580" cy="2258016"/>
          </a:xfrm>
        </p:grpSpPr>
        <p:grpSp>
          <p:nvGrpSpPr>
            <p:cNvPr id="38" name="Group 37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9" name="Rectangle 38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264" name="Group 263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260" name="Trapezoid 25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2" name="TextBox 26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55" name="Group 254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265" name="Trapezoid 264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6" name="TextBox 265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67" name="Group 266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268" name="Trapezoid 26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9" name="TextBox 26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0" name="Group 269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271" name="Trapezoid 270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2" name="TextBox 27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3" name="Group 272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274" name="Trapezoid 273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5" name="TextBox 274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6" name="Group 275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277" name="Trapezoid 276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9" name="TextBox 27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03" name="Group 302"/>
          <p:cNvGrpSpPr/>
          <p:nvPr/>
        </p:nvGrpSpPr>
        <p:grpSpPr>
          <a:xfrm>
            <a:off x="6157539" y="2539679"/>
            <a:ext cx="1548580" cy="2258016"/>
            <a:chOff x="8120389" y="2539679"/>
            <a:chExt cx="1548580" cy="2258016"/>
          </a:xfrm>
        </p:grpSpPr>
        <p:grpSp>
          <p:nvGrpSpPr>
            <p:cNvPr id="306" name="Group 305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64" name="Rectangle 363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5" name="Rectangle 36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6" name="Rectangle 365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7" name="Rectangle 366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8" name="Rectangle 367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9" name="Rectangle 368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70" name="Rectangle 369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362" name="Trapezoid 36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3" name="TextBox 362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09" name="Group 308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360" name="Trapezoid 35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1" name="TextBox 360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0" name="Group 309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358" name="Trapezoid 35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9" name="TextBox 35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356" name="Trapezoid 35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7" name="TextBox 35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322" name="Trapezoid 32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8" name="TextBox 337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5" name="Group 314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316" name="Trapezoid 31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9" name="TextBox 31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71" name="Group 370"/>
          <p:cNvGrpSpPr/>
          <p:nvPr/>
        </p:nvGrpSpPr>
        <p:grpSpPr>
          <a:xfrm>
            <a:off x="4193033" y="2539679"/>
            <a:ext cx="1548580" cy="2258016"/>
            <a:chOff x="8120389" y="2539679"/>
            <a:chExt cx="1548580" cy="2258016"/>
          </a:xfrm>
        </p:grpSpPr>
        <p:grpSp>
          <p:nvGrpSpPr>
            <p:cNvPr id="372" name="Group 371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91" name="Rectangle 390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2" name="Rectangle 39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3" name="Rectangle 392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4" name="Rectangle 393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5" name="Rectangle 394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6" name="Rectangle 395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7" name="Rectangle 396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373" name="Group 372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389" name="Trapezoid 388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0" name="TextBox 389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4" name="Group 373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387" name="Trapezoid 386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8" name="TextBox 387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5" name="Group 374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385" name="Trapezoid 384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6" name="TextBox 385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6" name="Group 375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383" name="Trapezoid 382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4" name="TextBox 383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7" name="Group 376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381" name="Trapezoid 380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2" name="TextBox 38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8" name="Group 377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379" name="Trapezoid 378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0" name="TextBox 379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98" name="Group 397"/>
          <p:cNvGrpSpPr/>
          <p:nvPr/>
        </p:nvGrpSpPr>
        <p:grpSpPr>
          <a:xfrm>
            <a:off x="2222436" y="2539679"/>
            <a:ext cx="1548580" cy="2258016"/>
            <a:chOff x="8120389" y="2539679"/>
            <a:chExt cx="1548580" cy="2258016"/>
          </a:xfrm>
        </p:grpSpPr>
        <p:grpSp>
          <p:nvGrpSpPr>
            <p:cNvPr id="399" name="Group 398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418" name="Rectangle 417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0" name="Rectangle 419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1" name="Rectangle 420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2" name="Rectangle 421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3" name="Rectangle 422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4" name="Rectangle 423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400" name="Group 399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416" name="Trapezoid 41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7" name="TextBox 41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1" name="Group 400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414" name="Trapezoid 413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5" name="TextBox 414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2" name="Group 401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412" name="Trapezoid 41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3" name="TextBox 412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3" name="Group 402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410" name="Trapezoid 40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1" name="TextBox 410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4" name="Group 403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408" name="Trapezoid 40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9" name="TextBox 40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5" name="Group 404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406" name="Trapezoid 40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7" name="TextBox 40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0800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Down Arrow 191"/>
          <p:cNvSpPr/>
          <p:nvPr/>
        </p:nvSpPr>
        <p:spPr>
          <a:xfrm>
            <a:off x="5999263" y="2073008"/>
            <a:ext cx="179162" cy="1134992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Document 360"/>
          <p:cNvSpPr/>
          <p:nvPr/>
        </p:nvSpPr>
        <p:spPr>
          <a:xfrm>
            <a:off x="3347048" y="138546"/>
            <a:ext cx="5536378" cy="2097753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2380932" y="3897433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272794" y="3897433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308840" y="3897433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344886" y="3897433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965557" y="5026441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929512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893466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857420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821374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586597" y="3312658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10146574" y="3312657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983915" y="1800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455035" y="3312657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624269" y="235360"/>
            <a:ext cx="973394" cy="6489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IPv4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624269" y="1256118"/>
            <a:ext cx="973394" cy="648929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3832726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415812" y="745739"/>
            <a:ext cx="973394" cy="648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cxnSp>
        <p:nvCxnSpPr>
          <p:cNvPr id="189" name="Straight Arrow Connector 188"/>
          <p:cNvCxnSpPr>
            <a:stCxn id="189" idx="1"/>
          </p:cNvCxnSpPr>
          <p:nvPr/>
        </p:nvCxnSpPr>
        <p:spPr>
          <a:xfrm flipH="1" flipV="1">
            <a:off x="3465871" y="1070203"/>
            <a:ext cx="366855" cy="1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1" idx="3"/>
          </p:cNvCxnSpPr>
          <p:nvPr/>
        </p:nvCxnSpPr>
        <p:spPr>
          <a:xfrm flipV="1">
            <a:off x="8389206" y="1070203"/>
            <a:ext cx="37133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6178425" y="2365415"/>
            <a:ext cx="3262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 Compiler</a:t>
            </a:r>
            <a:r>
              <a:rPr lang="en-US" dirty="0"/>
              <a:t>: Allocates resources</a:t>
            </a:r>
          </a:p>
          <a:p>
            <a:r>
              <a:rPr lang="en-US" dirty="0"/>
              <a:t>to realize the pipeline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2389239" y="3897422"/>
            <a:ext cx="1548580" cy="22580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348269" y="3897422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6301765" y="3897417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8277954" y="3888902"/>
            <a:ext cx="1560651" cy="113448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8277954" y="5017910"/>
            <a:ext cx="1560652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grpSp>
        <p:nvGrpSpPr>
          <p:cNvPr id="202" name="Group 201"/>
          <p:cNvGrpSpPr/>
          <p:nvPr/>
        </p:nvGrpSpPr>
        <p:grpSpPr>
          <a:xfrm>
            <a:off x="401786" y="3952849"/>
            <a:ext cx="318659" cy="2133613"/>
            <a:chOff x="263236" y="2595099"/>
            <a:chExt cx="318659" cy="2133613"/>
          </a:xfrm>
        </p:grpSpPr>
        <p:cxnSp>
          <p:nvCxnSpPr>
            <p:cNvPr id="203" name="Straight Arrow Connector 20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Arrow Connector 20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Arrow Connector 21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Arrow Connector 21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Group 217"/>
          <p:cNvGrpSpPr/>
          <p:nvPr/>
        </p:nvGrpSpPr>
        <p:grpSpPr>
          <a:xfrm>
            <a:off x="11472467" y="3952853"/>
            <a:ext cx="318659" cy="2133613"/>
            <a:chOff x="263236" y="2595099"/>
            <a:chExt cx="318659" cy="2133613"/>
          </a:xfrm>
        </p:grpSpPr>
        <p:cxnSp>
          <p:nvCxnSpPr>
            <p:cNvPr id="219" name="Straight Arrow Connector 218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Arrow Connector 221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7" name="Elbow Connector 236"/>
          <p:cNvCxnSpPr>
            <a:stCxn id="183" idx="3"/>
            <a:endCxn id="179" idx="1"/>
          </p:cNvCxnSpPr>
          <p:nvPr/>
        </p:nvCxnSpPr>
        <p:spPr>
          <a:xfrm flipV="1">
            <a:off x="4806120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Elbow Connector 238"/>
          <p:cNvCxnSpPr>
            <a:endCxn id="181" idx="1"/>
          </p:cNvCxnSpPr>
          <p:nvPr/>
        </p:nvCxnSpPr>
        <p:spPr>
          <a:xfrm>
            <a:off x="4806120" y="1069607"/>
            <a:ext cx="818149" cy="51097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Elbow Connector 355"/>
          <p:cNvCxnSpPr>
            <a:stCxn id="179" idx="3"/>
            <a:endCxn id="184" idx="1"/>
          </p:cNvCxnSpPr>
          <p:nvPr/>
        </p:nvCxnSpPr>
        <p:spPr>
          <a:xfrm>
            <a:off x="6597663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Elbow Connector 359"/>
          <p:cNvCxnSpPr>
            <a:stCxn id="181" idx="3"/>
            <a:endCxn id="184" idx="1"/>
          </p:cNvCxnSpPr>
          <p:nvPr/>
        </p:nvCxnSpPr>
        <p:spPr>
          <a:xfrm flipV="1">
            <a:off x="6597663" y="1070204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4" name="Group 233"/>
          <p:cNvGrpSpPr/>
          <p:nvPr/>
        </p:nvGrpSpPr>
        <p:grpSpPr>
          <a:xfrm>
            <a:off x="734300" y="3888902"/>
            <a:ext cx="1231257" cy="2258016"/>
            <a:chOff x="415635" y="2539679"/>
            <a:chExt cx="1231257" cy="2258016"/>
          </a:xfrm>
        </p:grpSpPr>
        <p:sp>
          <p:nvSpPr>
            <p:cNvPr id="235" name="Rectangle 2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6" name="Curved Connector 235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urved Connector 237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urved Connector 239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urved Connector 240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urved Connector 241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urved Connector 242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Oval 243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9" name="Group 248"/>
          <p:cNvGrpSpPr/>
          <p:nvPr/>
        </p:nvGrpSpPr>
        <p:grpSpPr>
          <a:xfrm>
            <a:off x="10259139" y="3897417"/>
            <a:ext cx="1231257" cy="2258016"/>
            <a:chOff x="10084343" y="2539679"/>
            <a:chExt cx="1231257" cy="2258016"/>
          </a:xfrm>
        </p:grpSpPr>
        <p:sp>
          <p:nvSpPr>
            <p:cNvPr id="250" name="Rectangle 249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1" name="Group 250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271" name="Elbow Connector 27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2" name="Group 251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266" name="Elbow Connector 26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3" name="Group 252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261" name="Elbow Connector 26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4" name="Group 253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255" name="Elbow Connector 254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Straight Connector 25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85515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>
            <a:off x="1548278" y="2362320"/>
            <a:ext cx="7390" cy="262197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Document 26"/>
          <p:cNvSpPr/>
          <p:nvPr/>
        </p:nvSpPr>
        <p:spPr>
          <a:xfrm>
            <a:off x="5407613" y="410186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</p:txBody>
      </p:sp>
      <p:sp>
        <p:nvSpPr>
          <p:cNvPr id="28" name="Document 27"/>
          <p:cNvSpPr/>
          <p:nvPr/>
        </p:nvSpPr>
        <p:spPr>
          <a:xfrm>
            <a:off x="5371441" y="594978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34" name="Straight Arrow Connector 33"/>
          <p:cNvCxnSpPr>
            <a:stCxn id="27" idx="2"/>
          </p:cNvCxnSpPr>
          <p:nvPr/>
        </p:nvCxnSpPr>
        <p:spPr>
          <a:xfrm flipH="1">
            <a:off x="2801392" y="1130989"/>
            <a:ext cx="3298626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2"/>
            <a:endCxn id="284" idx="0"/>
          </p:cNvCxnSpPr>
          <p:nvPr/>
        </p:nvCxnSpPr>
        <p:spPr>
          <a:xfrm flipH="1">
            <a:off x="6078836" y="1130989"/>
            <a:ext cx="21182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8" idx="0"/>
          </p:cNvCxnSpPr>
          <p:nvPr/>
        </p:nvCxnSpPr>
        <p:spPr>
          <a:xfrm flipH="1" flipV="1">
            <a:off x="312354" y="4974999"/>
            <a:ext cx="5751492" cy="9747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1551799" y="4984298"/>
            <a:ext cx="4479773" cy="9654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8" idx="0"/>
          </p:cNvCxnSpPr>
          <p:nvPr/>
        </p:nvCxnSpPr>
        <p:spPr>
          <a:xfrm flipH="1" flipV="1">
            <a:off x="4133790" y="4989190"/>
            <a:ext cx="1930056" cy="96059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8" idx="0"/>
          </p:cNvCxnSpPr>
          <p:nvPr/>
        </p:nvCxnSpPr>
        <p:spPr>
          <a:xfrm flipH="1" flipV="1">
            <a:off x="5357586" y="5062901"/>
            <a:ext cx="706260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8" idx="0"/>
          </p:cNvCxnSpPr>
          <p:nvPr/>
        </p:nvCxnSpPr>
        <p:spPr>
          <a:xfrm flipV="1">
            <a:off x="6063846" y="4991623"/>
            <a:ext cx="757896" cy="9581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8" idx="0"/>
          </p:cNvCxnSpPr>
          <p:nvPr/>
        </p:nvCxnSpPr>
        <p:spPr>
          <a:xfrm flipV="1">
            <a:off x="6063846" y="4968900"/>
            <a:ext cx="2010774" cy="9808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8" idx="0"/>
          </p:cNvCxnSpPr>
          <p:nvPr/>
        </p:nvCxnSpPr>
        <p:spPr>
          <a:xfrm flipV="1">
            <a:off x="6063846" y="4968900"/>
            <a:ext cx="4564315" cy="9808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8" idx="0"/>
          </p:cNvCxnSpPr>
          <p:nvPr/>
        </p:nvCxnSpPr>
        <p:spPr>
          <a:xfrm flipV="1">
            <a:off x="6063846" y="4988521"/>
            <a:ext cx="5751491" cy="9612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>
            <a:off x="4133790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9" name="Straight Connector 298"/>
          <p:cNvCxnSpPr/>
          <p:nvPr/>
        </p:nvCxnSpPr>
        <p:spPr>
          <a:xfrm>
            <a:off x="5335929" y="2362320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 flipH="1">
            <a:off x="10621272" y="2378445"/>
            <a:ext cx="1059" cy="2605853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>
            <a:off x="8052254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2" name="Straight Connector 301"/>
          <p:cNvCxnSpPr/>
          <p:nvPr/>
        </p:nvCxnSpPr>
        <p:spPr>
          <a:xfrm>
            <a:off x="6810984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7" idx="2"/>
            <a:endCxn id="286" idx="0"/>
          </p:cNvCxnSpPr>
          <p:nvPr/>
        </p:nvCxnSpPr>
        <p:spPr>
          <a:xfrm flipH="1">
            <a:off x="935493" y="1130989"/>
            <a:ext cx="5164525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 flipH="1">
            <a:off x="312354" y="2369889"/>
            <a:ext cx="2728" cy="2619301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>
            <a:off x="11817127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2" name="Google Shape;905;p105"/>
          <p:cNvSpPr txBox="1"/>
          <p:nvPr/>
        </p:nvSpPr>
        <p:spPr>
          <a:xfrm>
            <a:off x="5383161" y="2464377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83" name="Google Shape;905;p105"/>
          <p:cNvSpPr txBox="1"/>
          <p:nvPr/>
        </p:nvSpPr>
        <p:spPr>
          <a:xfrm>
            <a:off x="5418460" y="2464377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84" name="Rounded Rectangle 283"/>
          <p:cNvSpPr/>
          <p:nvPr/>
        </p:nvSpPr>
        <p:spPr>
          <a:xfrm>
            <a:off x="5403151" y="2464377"/>
            <a:ext cx="1351369" cy="2263562"/>
          </a:xfrm>
          <a:prstGeom prst="roundRect">
            <a:avLst>
              <a:gd name="adj" fmla="val 8503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Schedule</a:t>
            </a: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Fixed Function</a:t>
            </a:r>
          </a:p>
        </p:txBody>
      </p:sp>
      <p:grpSp>
        <p:nvGrpSpPr>
          <p:cNvPr id="285" name="Group 284"/>
          <p:cNvGrpSpPr/>
          <p:nvPr/>
        </p:nvGrpSpPr>
        <p:grpSpPr>
          <a:xfrm>
            <a:off x="375940" y="2464377"/>
            <a:ext cx="1119105" cy="2258016"/>
            <a:chOff x="496551" y="2539679"/>
            <a:chExt cx="1119105" cy="2258016"/>
          </a:xfrm>
        </p:grpSpPr>
        <p:sp>
          <p:nvSpPr>
            <p:cNvPr id="286" name="Rectangle 285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87" name="Curved Connector 286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urved Connector 287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urved Connector 288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Curved Connector 289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Curved Connector 290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Curved Connector 291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3" name="Oval 292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5" name="Group 304"/>
          <p:cNvGrpSpPr/>
          <p:nvPr/>
        </p:nvGrpSpPr>
        <p:grpSpPr>
          <a:xfrm>
            <a:off x="10672465" y="2464377"/>
            <a:ext cx="1071329" cy="2258016"/>
            <a:chOff x="10084343" y="2539679"/>
            <a:chExt cx="1231257" cy="2258016"/>
          </a:xfrm>
        </p:grpSpPr>
        <p:sp>
          <p:nvSpPr>
            <p:cNvPr id="306" name="Rectangle 305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07" name="Group 306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326" name="Elbow Connector 32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8" name="Group 307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321" name="Elbow Connector 32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9" name="Group 308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316" name="Elbow Connector 31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0" name="Group 309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311" name="Elbow Connector 31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1" name="Group 330"/>
          <p:cNvGrpSpPr/>
          <p:nvPr/>
        </p:nvGrpSpPr>
        <p:grpSpPr>
          <a:xfrm>
            <a:off x="1598491" y="2464377"/>
            <a:ext cx="1190771" cy="2258016"/>
            <a:chOff x="8120389" y="2539679"/>
            <a:chExt cx="1190771" cy="2258016"/>
          </a:xfrm>
        </p:grpSpPr>
        <p:grpSp>
          <p:nvGrpSpPr>
            <p:cNvPr id="332" name="Group 331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39" name="Rectangle 338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0" name="Rectangle 339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2" name="Rectangle 341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3" name="Rectangle 342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4" name="Rectangle 343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5" name="Rectangle 344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3" name="Trapezoid 332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4" name="Trapezoid 333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5" name="Trapezoid 334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6" name="Trapezoid 335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7" name="Trapezoid 336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8" name="Trapezoid 337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46" name="Group 345"/>
          <p:cNvGrpSpPr/>
          <p:nvPr/>
        </p:nvGrpSpPr>
        <p:grpSpPr>
          <a:xfrm>
            <a:off x="2867691" y="2464377"/>
            <a:ext cx="1190771" cy="2258016"/>
            <a:chOff x="8120389" y="2539679"/>
            <a:chExt cx="1190771" cy="2258016"/>
          </a:xfrm>
        </p:grpSpPr>
        <p:grpSp>
          <p:nvGrpSpPr>
            <p:cNvPr id="347" name="Group 346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54" name="Rectangle 353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5" name="Rectangle 354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6" name="Rectangle 355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7" name="Rectangle 356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8" name="Rectangle 357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9" name="Rectangle 358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0" name="Rectangle 359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8" name="Trapezoid 347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9" name="Trapezoid 348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0" name="Trapezoid 349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1" name="Trapezoid 350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2" name="Trapezoid 35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3" name="Trapezoid 352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91" name="Group 390"/>
          <p:cNvGrpSpPr/>
          <p:nvPr/>
        </p:nvGrpSpPr>
        <p:grpSpPr>
          <a:xfrm>
            <a:off x="8108262" y="2464377"/>
            <a:ext cx="1190771" cy="2258016"/>
            <a:chOff x="8120389" y="2539679"/>
            <a:chExt cx="1190771" cy="2258016"/>
          </a:xfrm>
        </p:grpSpPr>
        <p:grpSp>
          <p:nvGrpSpPr>
            <p:cNvPr id="392" name="Group 391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99" name="Rectangle 398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0" name="Rectangle 399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1" name="Rectangle 400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2" name="Rectangle 401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3" name="Rectangle 402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4" name="Rectangle 403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5" name="Rectangle 404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93" name="Trapezoid 392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4" name="Trapezoid 393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5" name="Trapezoid 394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6" name="Trapezoid 395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7" name="Trapezoid 396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8" name="Trapezoid 397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06" name="Group 405"/>
          <p:cNvGrpSpPr/>
          <p:nvPr/>
        </p:nvGrpSpPr>
        <p:grpSpPr>
          <a:xfrm>
            <a:off x="9365992" y="2464377"/>
            <a:ext cx="1190771" cy="2258016"/>
            <a:chOff x="8120389" y="2539679"/>
            <a:chExt cx="1190771" cy="2258016"/>
          </a:xfrm>
        </p:grpSpPr>
        <p:grpSp>
          <p:nvGrpSpPr>
            <p:cNvPr id="407" name="Group 406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414" name="Rectangle 413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5" name="Rectangle 414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6" name="Rectangle 415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7" name="Rectangle 416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8" name="Rectangle 417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0" name="Rectangle 419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08" name="Trapezoid 407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9" name="Trapezoid 408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0" name="Trapezoid 409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1" name="Trapezoid 410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2" name="Trapezoid 41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3" name="Trapezoid 412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21" name="Group 420"/>
          <p:cNvGrpSpPr/>
          <p:nvPr/>
        </p:nvGrpSpPr>
        <p:grpSpPr>
          <a:xfrm>
            <a:off x="4197997" y="2464377"/>
            <a:ext cx="1071329" cy="2258016"/>
            <a:chOff x="10084343" y="2539679"/>
            <a:chExt cx="1231257" cy="2258016"/>
          </a:xfrm>
        </p:grpSpPr>
        <p:sp>
          <p:nvSpPr>
            <p:cNvPr id="422" name="Rectangle 421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3" name="Group 422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442" name="Elbow Connector 44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Straight Connector 44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4" name="Straight Connector 44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5" name="Straight Connector 44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6" name="Straight Connector 44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4" name="Group 423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437" name="Elbow Connector 43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8" name="Straight Connector 43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9" name="Straight Connector 43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Straight Connector 43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1" name="Straight Connector 44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5" name="Group 424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432" name="Elbow Connector 43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3" name="Straight Connector 43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4" name="Straight Connector 43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5" name="Straight Connector 43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6" name="Straight Connector 43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6" name="Group 425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427" name="Elbow Connector 42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8" name="Straight Connector 42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0" name="Straight Connector 42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1" name="Straight Connector 43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47" name="Group 446"/>
          <p:cNvGrpSpPr/>
          <p:nvPr/>
        </p:nvGrpSpPr>
        <p:grpSpPr>
          <a:xfrm>
            <a:off x="6876948" y="2464377"/>
            <a:ext cx="1119105" cy="2258016"/>
            <a:chOff x="496551" y="2539679"/>
            <a:chExt cx="1119105" cy="2258016"/>
          </a:xfrm>
        </p:grpSpPr>
        <p:sp>
          <p:nvSpPr>
            <p:cNvPr id="448" name="Rectangle 447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9" name="Curved Connector 448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Curved Connector 449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Curved Connector 450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Curved Connector 451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Curved Connector 452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Curved Connector 453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5" name="Oval 454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Oval 455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Oval 456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Arrow Connector 43"/>
          <p:cNvCxnSpPr>
            <a:stCxn id="27" idx="2"/>
            <a:endCxn id="218" idx="0"/>
          </p:cNvCxnSpPr>
          <p:nvPr/>
        </p:nvCxnSpPr>
        <p:spPr>
          <a:xfrm>
            <a:off x="6100018" y="1130989"/>
            <a:ext cx="1328906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7" idx="2"/>
            <a:endCxn id="422" idx="0"/>
          </p:cNvCxnSpPr>
          <p:nvPr/>
        </p:nvCxnSpPr>
        <p:spPr>
          <a:xfrm flipH="1">
            <a:off x="4733662" y="1130989"/>
            <a:ext cx="1366356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7" idx="2"/>
          </p:cNvCxnSpPr>
          <p:nvPr/>
        </p:nvCxnSpPr>
        <p:spPr>
          <a:xfrm>
            <a:off x="6100018" y="1130989"/>
            <a:ext cx="3271683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7" idx="2"/>
            <a:endCxn id="306" idx="0"/>
          </p:cNvCxnSpPr>
          <p:nvPr/>
        </p:nvCxnSpPr>
        <p:spPr>
          <a:xfrm>
            <a:off x="6100018" y="1130989"/>
            <a:ext cx="5108112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3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775446" y="1118795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endParaRPr lang="en-US" sz="14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80825" y="183955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Ingress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80825" y="311971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817598" y="311971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Termin-ation</a:t>
            </a:r>
            <a:r>
              <a:rPr lang="en-US" sz="1400" dirty="0">
                <a:solidFill>
                  <a:schemeClr val="tx1"/>
                </a:solidFill>
              </a:rPr>
              <a:t> MAC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819607" y="4401668"/>
            <a:ext cx="845378" cy="837303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2276" y="4401669"/>
            <a:ext cx="905438" cy="837303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 1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046206" y="5368836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Bridging Table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6206" y="4090084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Table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046206" y="2624930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Unicast Routing Table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046206" y="1302825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Multicast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Routing Table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409737" y="3196814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ACL Policy Table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634982" y="4090566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Flood Group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633190" y="2683580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Unicast </a:t>
            </a:r>
            <a:r>
              <a:rPr lang="en-US" sz="1400" dirty="0" err="1">
                <a:solidFill>
                  <a:schemeClr val="tx1"/>
                </a:solidFill>
              </a:rPr>
              <a:t>Grouop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5633190" y="146342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ECMP Group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928820" y="1043945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928820" y="186107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737898" y="3360857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737898" y="4218862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5633190" y="528376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Multicast Group</a:t>
            </a:r>
          </a:p>
        </p:txBody>
      </p:sp>
      <p:sp>
        <p:nvSpPr>
          <p:cNvPr id="29" name="Oval 28"/>
          <p:cNvSpPr/>
          <p:nvPr/>
        </p:nvSpPr>
        <p:spPr>
          <a:xfrm>
            <a:off x="9972337" y="3478964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30" name="Oval 29"/>
          <p:cNvSpPr/>
          <p:nvPr/>
        </p:nvSpPr>
        <p:spPr>
          <a:xfrm>
            <a:off x="9966955" y="4336969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834770" y="3070629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25693" y="757684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14220" y="1177163"/>
            <a:ext cx="70115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SELECT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30063" y="2389384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945025" y="3801695"/>
            <a:ext cx="43954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>
            <a:off x="5945025" y="4995743"/>
            <a:ext cx="43954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cxnSp>
        <p:nvCxnSpPr>
          <p:cNvPr id="40" name="Straight Arrow Connector 39"/>
          <p:cNvCxnSpPr>
            <a:stCxn id="5" idx="4"/>
            <a:endCxn id="6" idx="0"/>
          </p:cNvCxnSpPr>
          <p:nvPr/>
        </p:nvCxnSpPr>
        <p:spPr>
          <a:xfrm>
            <a:off x="1194995" y="1592132"/>
            <a:ext cx="0" cy="24742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6" idx="2"/>
            <a:endCxn id="7" idx="0"/>
          </p:cNvCxnSpPr>
          <p:nvPr/>
        </p:nvCxnSpPr>
        <p:spPr>
          <a:xfrm>
            <a:off x="1194995" y="2872292"/>
            <a:ext cx="0" cy="24742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7" idx="2"/>
            <a:endCxn id="10" idx="0"/>
          </p:cNvCxnSpPr>
          <p:nvPr/>
        </p:nvCxnSpPr>
        <p:spPr>
          <a:xfrm>
            <a:off x="1194995" y="4152452"/>
            <a:ext cx="0" cy="24921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7" idx="3"/>
            <a:endCxn id="8" idx="1"/>
          </p:cNvCxnSpPr>
          <p:nvPr/>
        </p:nvCxnSpPr>
        <p:spPr>
          <a:xfrm>
            <a:off x="1609165" y="3636085"/>
            <a:ext cx="20843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0" idx="3"/>
            <a:endCxn id="9" idx="1"/>
          </p:cNvCxnSpPr>
          <p:nvPr/>
        </p:nvCxnSpPr>
        <p:spPr>
          <a:xfrm flipV="1">
            <a:off x="1647714" y="4820320"/>
            <a:ext cx="171893" cy="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8" idx="3"/>
            <a:endCxn id="14" idx="1"/>
          </p:cNvCxnSpPr>
          <p:nvPr/>
        </p:nvCxnSpPr>
        <p:spPr>
          <a:xfrm flipV="1">
            <a:off x="2645938" y="1678958"/>
            <a:ext cx="400268" cy="195712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8" idx="3"/>
            <a:endCxn id="13" idx="1"/>
          </p:cNvCxnSpPr>
          <p:nvPr/>
        </p:nvCxnSpPr>
        <p:spPr>
          <a:xfrm flipV="1">
            <a:off x="2645938" y="3001063"/>
            <a:ext cx="400268" cy="63502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8" idx="3"/>
            <a:endCxn id="12" idx="1"/>
          </p:cNvCxnSpPr>
          <p:nvPr/>
        </p:nvCxnSpPr>
        <p:spPr>
          <a:xfrm>
            <a:off x="2645938" y="3636085"/>
            <a:ext cx="400268" cy="83013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8" idx="3"/>
            <a:endCxn id="11" idx="1"/>
          </p:cNvCxnSpPr>
          <p:nvPr/>
        </p:nvCxnSpPr>
        <p:spPr>
          <a:xfrm>
            <a:off x="2645938" y="3636085"/>
            <a:ext cx="400268" cy="210888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5" idx="1"/>
          </p:cNvCxnSpPr>
          <p:nvPr/>
        </p:nvCxnSpPr>
        <p:spPr>
          <a:xfrm>
            <a:off x="3046206" y="3713181"/>
            <a:ext cx="1363531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9" idx="3"/>
          </p:cNvCxnSpPr>
          <p:nvPr/>
        </p:nvCxnSpPr>
        <p:spPr>
          <a:xfrm flipV="1">
            <a:off x="2664985" y="3713181"/>
            <a:ext cx="381221" cy="1107139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13" idx="3"/>
            <a:endCxn id="15" idx="1"/>
          </p:cNvCxnSpPr>
          <p:nvPr/>
        </p:nvCxnSpPr>
        <p:spPr>
          <a:xfrm>
            <a:off x="4109421" y="3001063"/>
            <a:ext cx="300316" cy="71211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14" idx="3"/>
            <a:endCxn id="15" idx="1"/>
          </p:cNvCxnSpPr>
          <p:nvPr/>
        </p:nvCxnSpPr>
        <p:spPr>
          <a:xfrm>
            <a:off x="4109421" y="1678958"/>
            <a:ext cx="300316" cy="2034223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12" idx="3"/>
            <a:endCxn id="15" idx="1"/>
          </p:cNvCxnSpPr>
          <p:nvPr/>
        </p:nvCxnSpPr>
        <p:spPr>
          <a:xfrm flipV="1">
            <a:off x="4109421" y="3713181"/>
            <a:ext cx="300316" cy="75303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11" idx="3"/>
            <a:endCxn id="15" idx="1"/>
          </p:cNvCxnSpPr>
          <p:nvPr/>
        </p:nvCxnSpPr>
        <p:spPr>
          <a:xfrm flipV="1">
            <a:off x="4109421" y="3713181"/>
            <a:ext cx="300316" cy="20317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26" idx="3"/>
            <a:endCxn id="29" idx="2"/>
          </p:cNvCxnSpPr>
          <p:nvPr/>
        </p:nvCxnSpPr>
        <p:spPr>
          <a:xfrm>
            <a:off x="9801113" y="3715633"/>
            <a:ext cx="17122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27" idx="3"/>
            <a:endCxn id="30" idx="2"/>
          </p:cNvCxnSpPr>
          <p:nvPr/>
        </p:nvCxnSpPr>
        <p:spPr>
          <a:xfrm>
            <a:off x="9801113" y="4573638"/>
            <a:ext cx="165842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23" idx="3"/>
            <a:endCxn id="24" idx="1"/>
          </p:cNvCxnSpPr>
          <p:nvPr/>
        </p:nvCxnSpPr>
        <p:spPr>
          <a:xfrm flipV="1">
            <a:off x="6696405" y="1398721"/>
            <a:ext cx="232415" cy="41947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23" idx="3"/>
            <a:endCxn id="25" idx="1"/>
          </p:cNvCxnSpPr>
          <p:nvPr/>
        </p:nvCxnSpPr>
        <p:spPr>
          <a:xfrm>
            <a:off x="6696405" y="1818200"/>
            <a:ext cx="232415" cy="39765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15" idx="3"/>
            <a:endCxn id="23" idx="1"/>
          </p:cNvCxnSpPr>
          <p:nvPr/>
        </p:nvCxnSpPr>
        <p:spPr>
          <a:xfrm flipV="1">
            <a:off x="5238077" y="1818200"/>
            <a:ext cx="395113" cy="189498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15" idx="3"/>
            <a:endCxn id="21" idx="1"/>
          </p:cNvCxnSpPr>
          <p:nvPr/>
        </p:nvCxnSpPr>
        <p:spPr>
          <a:xfrm flipV="1">
            <a:off x="5238077" y="3038356"/>
            <a:ext cx="395113" cy="67482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15" idx="3"/>
            <a:endCxn id="20" idx="1"/>
          </p:cNvCxnSpPr>
          <p:nvPr/>
        </p:nvCxnSpPr>
        <p:spPr>
          <a:xfrm>
            <a:off x="5238077" y="3713181"/>
            <a:ext cx="396905" cy="73216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15" idx="3"/>
            <a:endCxn id="28" idx="1"/>
          </p:cNvCxnSpPr>
          <p:nvPr/>
        </p:nvCxnSpPr>
        <p:spPr>
          <a:xfrm>
            <a:off x="5238077" y="3713181"/>
            <a:ext cx="395113" cy="19253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15" idx="3"/>
            <a:endCxn id="26" idx="1"/>
          </p:cNvCxnSpPr>
          <p:nvPr/>
        </p:nvCxnSpPr>
        <p:spPr>
          <a:xfrm>
            <a:off x="5238077" y="3713181"/>
            <a:ext cx="3499821" cy="245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28" idx="3"/>
            <a:endCxn id="27" idx="1"/>
          </p:cNvCxnSpPr>
          <p:nvPr/>
        </p:nvCxnSpPr>
        <p:spPr>
          <a:xfrm flipV="1">
            <a:off x="6696405" y="4573638"/>
            <a:ext cx="2041493" cy="106490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28" idx="3"/>
            <a:endCxn id="26" idx="1"/>
          </p:cNvCxnSpPr>
          <p:nvPr/>
        </p:nvCxnSpPr>
        <p:spPr>
          <a:xfrm flipV="1">
            <a:off x="6696405" y="3715633"/>
            <a:ext cx="2041493" cy="192290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20" idx="3"/>
            <a:endCxn id="26" idx="1"/>
          </p:cNvCxnSpPr>
          <p:nvPr/>
        </p:nvCxnSpPr>
        <p:spPr>
          <a:xfrm flipV="1">
            <a:off x="6698197" y="3715633"/>
            <a:ext cx="2039701" cy="72970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20" idx="3"/>
            <a:endCxn id="27" idx="1"/>
          </p:cNvCxnSpPr>
          <p:nvPr/>
        </p:nvCxnSpPr>
        <p:spPr>
          <a:xfrm>
            <a:off x="6698197" y="4445342"/>
            <a:ext cx="2039701" cy="12829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25" idx="3"/>
            <a:endCxn id="27" idx="1"/>
          </p:cNvCxnSpPr>
          <p:nvPr/>
        </p:nvCxnSpPr>
        <p:spPr>
          <a:xfrm>
            <a:off x="7992035" y="2215850"/>
            <a:ext cx="745863" cy="23577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24" idx="3"/>
            <a:endCxn id="26" idx="1"/>
          </p:cNvCxnSpPr>
          <p:nvPr/>
        </p:nvCxnSpPr>
        <p:spPr>
          <a:xfrm>
            <a:off x="7992035" y="1398721"/>
            <a:ext cx="745863" cy="231691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21" idx="3"/>
            <a:endCxn id="26" idx="1"/>
          </p:cNvCxnSpPr>
          <p:nvPr/>
        </p:nvCxnSpPr>
        <p:spPr>
          <a:xfrm>
            <a:off x="6696405" y="3038356"/>
            <a:ext cx="2041493" cy="67727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78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697413" y="5523942"/>
            <a:ext cx="1841933" cy="734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ASIC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697413" y="4497318"/>
            <a:ext cx="1841933" cy="73495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Broadcom SDK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697413" y="3470694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OF-DPA</a:t>
            </a: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697412" y="2444070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OF-Agent</a:t>
            </a:r>
          </a:p>
          <a:p>
            <a:pPr algn="ctr"/>
            <a:r>
              <a:rPr lang="en-US" b="1" dirty="0"/>
              <a:t>(Indigo)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97412" y="1417446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Controller</a:t>
            </a:r>
          </a:p>
        </p:txBody>
      </p:sp>
      <p:cxnSp>
        <p:nvCxnSpPr>
          <p:cNvPr id="6" name="Straight Arrow Connector 5"/>
          <p:cNvCxnSpPr>
            <a:stCxn id="23" idx="2"/>
            <a:endCxn id="21" idx="0"/>
          </p:cNvCxnSpPr>
          <p:nvPr/>
        </p:nvCxnSpPr>
        <p:spPr>
          <a:xfrm>
            <a:off x="5618379" y="2152404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2"/>
            <a:endCxn id="19" idx="0"/>
          </p:cNvCxnSpPr>
          <p:nvPr/>
        </p:nvCxnSpPr>
        <p:spPr>
          <a:xfrm>
            <a:off x="5618380" y="4205652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2"/>
            <a:endCxn id="20" idx="0"/>
          </p:cNvCxnSpPr>
          <p:nvPr/>
        </p:nvCxnSpPr>
        <p:spPr>
          <a:xfrm>
            <a:off x="5618379" y="3179028"/>
            <a:ext cx="1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9" idx="2"/>
            <a:endCxn id="18" idx="0"/>
          </p:cNvCxnSpPr>
          <p:nvPr/>
        </p:nvCxnSpPr>
        <p:spPr>
          <a:xfrm>
            <a:off x="5618380" y="5232276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4405745" y="2299855"/>
            <a:ext cx="2396837" cy="4128654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831014" y="4127986"/>
            <a:ext cx="114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On-Switch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31014" y="1600259"/>
            <a:ext cx="115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Off-Switch</a:t>
            </a:r>
          </a:p>
        </p:txBody>
      </p:sp>
    </p:spTree>
    <p:extLst>
      <p:ext uri="{BB962C8B-B14F-4D97-AF65-F5344CB8AC3E}">
        <p14:creationId xmlns:p14="http://schemas.microsoft.com/office/powerpoint/2010/main" val="1319615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6915437" y="2479964"/>
            <a:ext cx="1831015" cy="887422"/>
            <a:chOff x="6915438" y="2658186"/>
            <a:chExt cx="1403400" cy="709200"/>
          </a:xfrm>
        </p:grpSpPr>
        <p:sp>
          <p:nvSpPr>
            <p:cNvPr id="43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5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6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7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48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9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1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52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53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54" name="Google Shape;551;p93"/>
          <p:cNvCxnSpPr>
            <a:stCxn id="82" idx="2"/>
            <a:endCxn id="4" idx="0"/>
          </p:cNvCxnSpPr>
          <p:nvPr/>
        </p:nvCxnSpPr>
        <p:spPr>
          <a:xfrm flipH="1">
            <a:off x="4379382" y="3393788"/>
            <a:ext cx="937" cy="49774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Google Shape;552;p93"/>
          <p:cNvCxnSpPr>
            <a:stCxn id="43" idx="2"/>
            <a:endCxn id="17" idx="0"/>
          </p:cNvCxnSpPr>
          <p:nvPr/>
        </p:nvCxnSpPr>
        <p:spPr>
          <a:xfrm>
            <a:off x="7830945" y="3367386"/>
            <a:ext cx="411" cy="50632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" name="Google Shape;553;p93"/>
          <p:cNvSpPr txBox="1"/>
          <p:nvPr/>
        </p:nvSpPr>
        <p:spPr>
          <a:xfrm>
            <a:off x="3839911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ASIC 1</a:t>
            </a:r>
            <a:endParaRPr dirty="0"/>
          </a:p>
        </p:txBody>
      </p:sp>
      <p:sp>
        <p:nvSpPr>
          <p:cNvPr id="57" name="Google Shape;554;p93"/>
          <p:cNvSpPr txBox="1"/>
          <p:nvPr/>
        </p:nvSpPr>
        <p:spPr>
          <a:xfrm>
            <a:off x="7362250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2</a:t>
            </a:r>
            <a:endParaRPr dirty="0"/>
          </a:p>
        </p:txBody>
      </p:sp>
      <p:sp>
        <p:nvSpPr>
          <p:cNvPr id="58" name="Google Shape;555;p93"/>
          <p:cNvSpPr txBox="1"/>
          <p:nvPr/>
        </p:nvSpPr>
        <p:spPr>
          <a:xfrm>
            <a:off x="1987190" y="2640511"/>
            <a:ext cx="967454" cy="60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56;p93"/>
          <p:cNvSpPr txBox="1"/>
          <p:nvPr/>
        </p:nvSpPr>
        <p:spPr>
          <a:xfrm>
            <a:off x="1854844" y="4043814"/>
            <a:ext cx="1099800" cy="687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cxnSp>
        <p:nvCxnSpPr>
          <p:cNvPr id="60" name="Google Shape;557;p93"/>
          <p:cNvCxnSpPr/>
          <p:nvPr/>
        </p:nvCxnSpPr>
        <p:spPr>
          <a:xfrm>
            <a:off x="2014900" y="3642388"/>
            <a:ext cx="7201623" cy="27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2" name="Google Shape;559;p93"/>
          <p:cNvCxnSpPr>
            <a:stCxn id="74" idx="2"/>
            <a:endCxn id="43" idx="0"/>
          </p:cNvCxnSpPr>
          <p:nvPr/>
        </p:nvCxnSpPr>
        <p:spPr>
          <a:xfrm>
            <a:off x="6050947" y="1882544"/>
            <a:ext cx="1779998" cy="597420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" name="Google Shape;560;p93"/>
          <p:cNvCxnSpPr>
            <a:stCxn id="74" idx="2"/>
            <a:endCxn id="82" idx="0"/>
          </p:cNvCxnSpPr>
          <p:nvPr/>
        </p:nvCxnSpPr>
        <p:spPr>
          <a:xfrm flipH="1">
            <a:off x="4380319" y="1882544"/>
            <a:ext cx="1670628" cy="62382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4" name="Group 93"/>
          <p:cNvGrpSpPr/>
          <p:nvPr/>
        </p:nvGrpSpPr>
        <p:grpSpPr>
          <a:xfrm>
            <a:off x="6473899" y="3873714"/>
            <a:ext cx="2714914" cy="1020617"/>
            <a:chOff x="6487753" y="3954487"/>
            <a:chExt cx="2258700" cy="681300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17" name="Google Shape;513;p93"/>
            <p:cNvSpPr/>
            <p:nvPr/>
          </p:nvSpPr>
          <p:spPr>
            <a:xfrm>
              <a:off x="6487753" y="3954487"/>
              <a:ext cx="2258700" cy="6813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4;p93"/>
            <p:cNvSpPr/>
            <p:nvPr/>
          </p:nvSpPr>
          <p:spPr>
            <a:xfrm>
              <a:off x="6567093" y="4206654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19" name="Google Shape;515;p93"/>
            <p:cNvSpPr/>
            <p:nvPr/>
          </p:nvSpPr>
          <p:spPr>
            <a:xfrm>
              <a:off x="7847887" y="4033385"/>
              <a:ext cx="179700" cy="549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0" name="Google Shape;516;p93"/>
            <p:cNvSpPr/>
            <p:nvPr/>
          </p:nvSpPr>
          <p:spPr>
            <a:xfrm>
              <a:off x="6844838" y="4214176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1" name="Google Shape;517;p93"/>
            <p:cNvSpPr/>
            <p:nvPr/>
          </p:nvSpPr>
          <p:spPr>
            <a:xfrm>
              <a:off x="7169671" y="4000122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2" name="Google Shape;518;p93"/>
            <p:cNvSpPr/>
            <p:nvPr/>
          </p:nvSpPr>
          <p:spPr>
            <a:xfrm>
              <a:off x="7169671" y="442236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3" name="Google Shape;519;p93"/>
            <p:cNvSpPr/>
            <p:nvPr/>
          </p:nvSpPr>
          <p:spPr>
            <a:xfrm>
              <a:off x="8154391" y="4028845"/>
              <a:ext cx="179700" cy="558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4" name="Google Shape;520;p93"/>
            <p:cNvSpPr/>
            <p:nvPr/>
          </p:nvSpPr>
          <p:spPr>
            <a:xfrm>
              <a:off x="8479184" y="4211238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25" name="Google Shape;521;p93"/>
            <p:cNvCxnSpPr/>
            <p:nvPr/>
          </p:nvCxnSpPr>
          <p:spPr>
            <a:xfrm>
              <a:off x="6746793" y="4300554"/>
              <a:ext cx="975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" name="Google Shape;522;p93"/>
            <p:cNvCxnSpPr/>
            <p:nvPr/>
          </p:nvCxnSpPr>
          <p:spPr>
            <a:xfrm>
              <a:off x="8027587" y="4308035"/>
              <a:ext cx="1269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" name="Google Shape;523;p93"/>
            <p:cNvCxnSpPr/>
            <p:nvPr/>
          </p:nvCxnSpPr>
          <p:spPr>
            <a:xfrm rot="10800000" flipH="1">
              <a:off x="7024538" y="4093876"/>
              <a:ext cx="145200" cy="214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" name="Google Shape;524;p93"/>
            <p:cNvCxnSpPr/>
            <p:nvPr/>
          </p:nvCxnSpPr>
          <p:spPr>
            <a:xfrm>
              <a:off x="7024538" y="4308076"/>
              <a:ext cx="1452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9" name="Google Shape;525;p93"/>
            <p:cNvCxnSpPr/>
            <p:nvPr/>
          </p:nvCxnSpPr>
          <p:spPr>
            <a:xfrm>
              <a:off x="7349371" y="4094022"/>
              <a:ext cx="133500" cy="9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" name="Google Shape;527;p93"/>
            <p:cNvCxnSpPr/>
            <p:nvPr/>
          </p:nvCxnSpPr>
          <p:spPr>
            <a:xfrm rot="10800000" flipH="1">
              <a:off x="7349371" y="4308067"/>
              <a:ext cx="4986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" name="Google Shape;528;p93"/>
            <p:cNvCxnSpPr/>
            <p:nvPr/>
          </p:nvCxnSpPr>
          <p:spPr>
            <a:xfrm rot="10800000" flipH="1">
              <a:off x="8334091" y="4304995"/>
              <a:ext cx="145200" cy="30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4" name="Google Shape;526;p93"/>
            <p:cNvSpPr/>
            <p:nvPr/>
          </p:nvSpPr>
          <p:spPr>
            <a:xfrm>
              <a:off x="7482810" y="400090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5" name="Google Shape;561;p93"/>
            <p:cNvCxnSpPr/>
            <p:nvPr/>
          </p:nvCxnSpPr>
          <p:spPr>
            <a:xfrm>
              <a:off x="7662510" y="4094803"/>
              <a:ext cx="185400" cy="2133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95" name="Group 94"/>
          <p:cNvGrpSpPr/>
          <p:nvPr/>
        </p:nvGrpSpPr>
        <p:grpSpPr>
          <a:xfrm>
            <a:off x="2998915" y="3891533"/>
            <a:ext cx="2760934" cy="977211"/>
            <a:chOff x="3290013" y="3917120"/>
            <a:chExt cx="2369700" cy="681300"/>
          </a:xfrm>
          <a:solidFill>
            <a:schemeClr val="bg1">
              <a:lumMod val="75000"/>
            </a:schemeClr>
          </a:solidFill>
        </p:grpSpPr>
        <p:sp>
          <p:nvSpPr>
            <p:cNvPr id="4" name="Google Shape;500;p93"/>
            <p:cNvSpPr/>
            <p:nvPr/>
          </p:nvSpPr>
          <p:spPr>
            <a:xfrm>
              <a:off x="3290013" y="3917120"/>
              <a:ext cx="2369700" cy="6813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1;p93"/>
            <p:cNvSpPr/>
            <p:nvPr/>
          </p:nvSpPr>
          <p:spPr>
            <a:xfrm>
              <a:off x="4189708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" name="Google Shape;502;p93"/>
            <p:cNvSpPr/>
            <p:nvPr/>
          </p:nvSpPr>
          <p:spPr>
            <a:xfrm>
              <a:off x="4514541" y="395523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7" name="Google Shape;503;p93"/>
            <p:cNvSpPr/>
            <p:nvPr/>
          </p:nvSpPr>
          <p:spPr>
            <a:xfrm>
              <a:off x="4514541" y="4377478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" name="Google Shape;504;p93"/>
            <p:cNvSpPr/>
            <p:nvPr/>
          </p:nvSpPr>
          <p:spPr>
            <a:xfrm>
              <a:off x="4866889" y="3988541"/>
              <a:ext cx="179700" cy="558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9" name="Google Shape;505;p93"/>
            <p:cNvSpPr/>
            <p:nvPr/>
          </p:nvSpPr>
          <p:spPr>
            <a:xfrm>
              <a:off x="5432078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0" name="Google Shape;506;p93"/>
            <p:cNvCxnSpPr/>
            <p:nvPr/>
          </p:nvCxnSpPr>
          <p:spPr>
            <a:xfrm rot="10800000" flipH="1">
              <a:off x="4369408" y="4048987"/>
              <a:ext cx="145200" cy="214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" name="Google Shape;507;p93"/>
            <p:cNvCxnSpPr/>
            <p:nvPr/>
          </p:nvCxnSpPr>
          <p:spPr>
            <a:xfrm>
              <a:off x="4369408" y="4263187"/>
              <a:ext cx="1452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" name="Google Shape;508;p93"/>
            <p:cNvCxnSpPr/>
            <p:nvPr/>
          </p:nvCxnSpPr>
          <p:spPr>
            <a:xfrm>
              <a:off x="4694241" y="4049133"/>
              <a:ext cx="172500" cy="2187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" name="Google Shape;509;p93"/>
            <p:cNvCxnSpPr/>
            <p:nvPr/>
          </p:nvCxnSpPr>
          <p:spPr>
            <a:xfrm rot="10800000" flipH="1">
              <a:off x="4694241" y="4267678"/>
              <a:ext cx="172500" cy="2037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" name="Google Shape;510;p93"/>
            <p:cNvSpPr/>
            <p:nvPr/>
          </p:nvSpPr>
          <p:spPr>
            <a:xfrm>
              <a:off x="5149483" y="4115755"/>
              <a:ext cx="179700" cy="2949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5" name="Google Shape;511;p93"/>
            <p:cNvCxnSpPr/>
            <p:nvPr/>
          </p:nvCxnSpPr>
          <p:spPr>
            <a:xfrm rot="10800000" flipH="1">
              <a:off x="5046589" y="4263191"/>
              <a:ext cx="102900" cy="45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" name="Google Shape;512;p93"/>
            <p:cNvCxnSpPr/>
            <p:nvPr/>
          </p:nvCxnSpPr>
          <p:spPr>
            <a:xfrm>
              <a:off x="5329183" y="4263205"/>
              <a:ext cx="1029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6" name="Google Shape;562;p93"/>
            <p:cNvSpPr/>
            <p:nvPr/>
          </p:nvSpPr>
          <p:spPr>
            <a:xfrm>
              <a:off x="3374961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7" name="Google Shape;563;p93"/>
            <p:cNvSpPr/>
            <p:nvPr/>
          </p:nvSpPr>
          <p:spPr>
            <a:xfrm>
              <a:off x="3752285" y="395276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8" name="Google Shape;564;p93"/>
            <p:cNvSpPr/>
            <p:nvPr/>
          </p:nvSpPr>
          <p:spPr>
            <a:xfrm>
              <a:off x="3752285" y="437500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9" name="Google Shape;565;p93"/>
            <p:cNvCxnSpPr/>
            <p:nvPr/>
          </p:nvCxnSpPr>
          <p:spPr>
            <a:xfrm rot="10800000" flipH="1">
              <a:off x="3554661" y="4046587"/>
              <a:ext cx="197700" cy="2166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0" name="Google Shape;566;p93"/>
            <p:cNvCxnSpPr/>
            <p:nvPr/>
          </p:nvCxnSpPr>
          <p:spPr>
            <a:xfrm>
              <a:off x="3554661" y="4263187"/>
              <a:ext cx="197700" cy="2058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1" name="Google Shape;567;p93"/>
            <p:cNvCxnSpPr/>
            <p:nvPr/>
          </p:nvCxnSpPr>
          <p:spPr>
            <a:xfrm>
              <a:off x="3931985" y="4046663"/>
              <a:ext cx="257700" cy="2166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" name="Google Shape;568;p93"/>
            <p:cNvCxnSpPr/>
            <p:nvPr/>
          </p:nvCxnSpPr>
          <p:spPr>
            <a:xfrm rot="10800000" flipH="1">
              <a:off x="3931985" y="4263107"/>
              <a:ext cx="257700" cy="2058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74" name="Rounded Rectangle 73"/>
          <p:cNvSpPr/>
          <p:nvPr/>
        </p:nvSpPr>
        <p:spPr>
          <a:xfrm>
            <a:off x="4604391" y="1108367"/>
            <a:ext cx="2893111" cy="7741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Controller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3464811" y="2506366"/>
            <a:ext cx="1831015" cy="887422"/>
            <a:chOff x="6915438" y="2658186"/>
            <a:chExt cx="1403400" cy="709200"/>
          </a:xfrm>
        </p:grpSpPr>
        <p:sp>
          <p:nvSpPr>
            <p:cNvPr id="82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4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5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6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87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8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9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0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1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92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4" name="Down Arrow 33"/>
          <p:cNvSpPr/>
          <p:nvPr/>
        </p:nvSpPr>
        <p:spPr>
          <a:xfrm>
            <a:off x="1759529" y="3155533"/>
            <a:ext cx="135126" cy="100107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16235" y="3045370"/>
            <a:ext cx="13260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P4 Compiler</a:t>
            </a:r>
          </a:p>
          <a:p>
            <a:pPr algn="r"/>
            <a:r>
              <a:rPr lang="en-US" dirty="0"/>
              <a:t>maps from</a:t>
            </a:r>
          </a:p>
          <a:p>
            <a:pPr algn="r"/>
            <a:r>
              <a:rPr lang="en-US" dirty="0"/>
              <a:t>Logical to</a:t>
            </a:r>
          </a:p>
          <a:p>
            <a:pPr algn="r"/>
            <a:r>
              <a:rPr lang="en-US" dirty="0"/>
              <a:t>Physical</a:t>
            </a:r>
          </a:p>
        </p:txBody>
      </p:sp>
    </p:spTree>
    <p:extLst>
      <p:ext uri="{BB962C8B-B14F-4D97-AF65-F5344CB8AC3E}">
        <p14:creationId xmlns:p14="http://schemas.microsoft.com/office/powerpoint/2010/main" val="759010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480619" y="730059"/>
            <a:ext cx="7093974" cy="302094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r>
              <a:rPr lang="en-US" sz="2800" dirty="0"/>
              <a:t>Stratum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3480619" y="3937819"/>
            <a:ext cx="7093974" cy="15092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ONL</a:t>
            </a:r>
          </a:p>
        </p:txBody>
      </p:sp>
      <p:sp>
        <p:nvSpPr>
          <p:cNvPr id="3" name="Rectangle 2"/>
          <p:cNvSpPr/>
          <p:nvPr/>
        </p:nvSpPr>
        <p:spPr>
          <a:xfrm>
            <a:off x="3923069" y="4247536"/>
            <a:ext cx="2964427" cy="5456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SDK (Driver)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80003" y="4247534"/>
            <a:ext cx="2964427" cy="5456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API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923069" y="5756787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Chip(s)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180004" y="5776449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Peripheral(s)</a:t>
            </a:r>
          </a:p>
        </p:txBody>
      </p:sp>
      <p:cxnSp>
        <p:nvCxnSpPr>
          <p:cNvPr id="49" name="Straight Arrow Connector 48"/>
          <p:cNvCxnSpPr>
            <a:stCxn id="44" idx="2"/>
            <a:endCxn id="47" idx="0"/>
          </p:cNvCxnSpPr>
          <p:nvPr/>
        </p:nvCxnSpPr>
        <p:spPr>
          <a:xfrm>
            <a:off x="8662217" y="4793225"/>
            <a:ext cx="1" cy="9832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5" idx="0"/>
          </p:cNvCxnSpPr>
          <p:nvPr/>
        </p:nvCxnSpPr>
        <p:spPr>
          <a:xfrm flipH="1">
            <a:off x="5405283" y="4793225"/>
            <a:ext cx="7374" cy="963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92306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P4Runtime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076334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gNMI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22959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gNOI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05283" y="1401113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Interface Broker</a:t>
            </a:r>
          </a:p>
        </p:txBody>
      </p:sp>
      <p:cxnSp>
        <p:nvCxnSpPr>
          <p:cNvPr id="57" name="Straight Arrow Connector 56"/>
          <p:cNvCxnSpPr>
            <a:stCxn id="52" idx="2"/>
            <a:endCxn id="55" idx="0"/>
          </p:cNvCxnSpPr>
          <p:nvPr/>
        </p:nvCxnSpPr>
        <p:spPr>
          <a:xfrm>
            <a:off x="4874341" y="1037940"/>
            <a:ext cx="215941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3" idx="2"/>
            <a:endCxn id="55" idx="0"/>
          </p:cNvCxnSpPr>
          <p:nvPr/>
        </p:nvCxnSpPr>
        <p:spPr>
          <a:xfrm>
            <a:off x="7027606" y="1037940"/>
            <a:ext cx="6145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4" idx="2"/>
            <a:endCxn id="55" idx="0"/>
          </p:cNvCxnSpPr>
          <p:nvPr/>
        </p:nvCxnSpPr>
        <p:spPr>
          <a:xfrm flipH="1">
            <a:off x="7033751" y="1037940"/>
            <a:ext cx="214712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923069" y="2696509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Chip Abstraction Managers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474971" y="2696509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Manager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474971" y="2091815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Chassis Manager</a:t>
            </a:r>
          </a:p>
        </p:txBody>
      </p:sp>
      <p:cxnSp>
        <p:nvCxnSpPr>
          <p:cNvPr id="76" name="Straight Arrow Connector 75"/>
          <p:cNvCxnSpPr>
            <a:stCxn id="55" idx="2"/>
            <a:endCxn id="74" idx="0"/>
          </p:cNvCxnSpPr>
          <p:nvPr/>
        </p:nvCxnSpPr>
        <p:spPr>
          <a:xfrm>
            <a:off x="7033751" y="1806695"/>
            <a:ext cx="1769806" cy="2851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4" idx="2"/>
            <a:endCxn id="72" idx="0"/>
          </p:cNvCxnSpPr>
          <p:nvPr/>
        </p:nvCxnSpPr>
        <p:spPr>
          <a:xfrm>
            <a:off x="8803557" y="2497397"/>
            <a:ext cx="0" cy="1991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72" idx="2"/>
          </p:cNvCxnSpPr>
          <p:nvPr/>
        </p:nvCxnSpPr>
        <p:spPr>
          <a:xfrm flipH="1">
            <a:off x="8797413" y="3102091"/>
            <a:ext cx="6144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2" idx="2"/>
          </p:cNvCxnSpPr>
          <p:nvPr/>
        </p:nvCxnSpPr>
        <p:spPr>
          <a:xfrm flipH="1">
            <a:off x="5551536" y="3102091"/>
            <a:ext cx="1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3923069" y="2085656"/>
            <a:ext cx="1768577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 Manager</a:t>
            </a:r>
          </a:p>
        </p:txBody>
      </p:sp>
      <p:sp>
        <p:nvSpPr>
          <p:cNvPr id="86" name="Rectangle 85"/>
          <p:cNvSpPr/>
          <p:nvPr/>
        </p:nvSpPr>
        <p:spPr>
          <a:xfrm>
            <a:off x="5986614" y="2085656"/>
            <a:ext cx="1193389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Node</a:t>
            </a:r>
          </a:p>
        </p:txBody>
      </p:sp>
      <p:cxnSp>
        <p:nvCxnSpPr>
          <p:cNvPr id="88" name="Straight Arrow Connector 87"/>
          <p:cNvCxnSpPr>
            <a:endCxn id="85" idx="0"/>
          </p:cNvCxnSpPr>
          <p:nvPr/>
        </p:nvCxnSpPr>
        <p:spPr>
          <a:xfrm>
            <a:off x="4807357" y="1025622"/>
            <a:ext cx="1" cy="1060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5" idx="3"/>
            <a:endCxn id="86" idx="1"/>
          </p:cNvCxnSpPr>
          <p:nvPr/>
        </p:nvCxnSpPr>
        <p:spPr>
          <a:xfrm>
            <a:off x="5691646" y="2288447"/>
            <a:ext cx="29496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5" idx="2"/>
            <a:endCxn id="86" idx="0"/>
          </p:cNvCxnSpPr>
          <p:nvPr/>
        </p:nvCxnSpPr>
        <p:spPr>
          <a:xfrm flipH="1">
            <a:off x="6583309" y="1806695"/>
            <a:ext cx="450442" cy="278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85" idx="2"/>
          </p:cNvCxnSpPr>
          <p:nvPr/>
        </p:nvCxnSpPr>
        <p:spPr>
          <a:xfrm>
            <a:off x="4807358" y="2491238"/>
            <a:ext cx="0" cy="1929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6" idx="2"/>
          </p:cNvCxnSpPr>
          <p:nvPr/>
        </p:nvCxnSpPr>
        <p:spPr>
          <a:xfrm>
            <a:off x="6583309" y="2491238"/>
            <a:ext cx="0" cy="205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Document 109"/>
          <p:cNvSpPr/>
          <p:nvPr/>
        </p:nvSpPr>
        <p:spPr>
          <a:xfrm>
            <a:off x="1229813" y="492251"/>
            <a:ext cx="1674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Program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1232886" y="1599556"/>
            <a:ext cx="1674441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112" name="Straight Arrow Connector 111"/>
          <p:cNvCxnSpPr>
            <a:stCxn id="110" idx="2"/>
            <a:endCxn id="111" idx="0"/>
          </p:cNvCxnSpPr>
          <p:nvPr/>
        </p:nvCxnSpPr>
        <p:spPr>
          <a:xfrm>
            <a:off x="2067034" y="1213054"/>
            <a:ext cx="3073" cy="38650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111" idx="2"/>
          </p:cNvCxnSpPr>
          <p:nvPr/>
        </p:nvCxnSpPr>
        <p:spPr>
          <a:xfrm rot="5400000" flipH="1" flipV="1">
            <a:off x="2182062" y="507477"/>
            <a:ext cx="1629053" cy="1852964"/>
          </a:xfrm>
          <a:prstGeom prst="bentConnector4">
            <a:avLst>
              <a:gd name="adj1" fmla="val -14033"/>
              <a:gd name="adj2" fmla="val 63040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26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Rectangle 300"/>
          <p:cNvSpPr/>
          <p:nvPr/>
        </p:nvSpPr>
        <p:spPr>
          <a:xfrm>
            <a:off x="1772061" y="2433488"/>
            <a:ext cx="3899430" cy="19036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P4 Compiler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2" name="Document 41"/>
          <p:cNvSpPr/>
          <p:nvPr/>
        </p:nvSpPr>
        <p:spPr>
          <a:xfrm>
            <a:off x="997523" y="221673"/>
            <a:ext cx="5457813" cy="1932188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cxnSp>
        <p:nvCxnSpPr>
          <p:cNvPr id="328" name="Straight Arrow Connector 327"/>
          <p:cNvCxnSpPr>
            <a:stCxn id="315" idx="3"/>
          </p:cNvCxnSpPr>
          <p:nvPr/>
        </p:nvCxnSpPr>
        <p:spPr>
          <a:xfrm flipV="1">
            <a:off x="3616050" y="5068861"/>
            <a:ext cx="4682826" cy="40116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/>
          <p:cNvGrpSpPr/>
          <p:nvPr/>
        </p:nvGrpSpPr>
        <p:grpSpPr>
          <a:xfrm>
            <a:off x="1096302" y="384626"/>
            <a:ext cx="4923335" cy="1077873"/>
            <a:chOff x="1858297" y="273786"/>
            <a:chExt cx="4923335" cy="1236163"/>
          </a:xfrm>
        </p:grpSpPr>
        <p:sp>
          <p:nvSpPr>
            <p:cNvPr id="4" name="Rectangle 3"/>
            <p:cNvSpPr/>
            <p:nvPr/>
          </p:nvSpPr>
          <p:spPr>
            <a:xfrm>
              <a:off x="4016695" y="273786"/>
              <a:ext cx="973394" cy="6489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IPv4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25152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08238" y="745739"/>
              <a:ext cx="973394" cy="6489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ACL</a:t>
              </a:r>
            </a:p>
          </p:txBody>
        </p:sp>
        <p:cxnSp>
          <p:nvCxnSpPr>
            <p:cNvPr id="12" name="Straight Arrow Connector 11"/>
            <p:cNvCxnSpPr>
              <a:stCxn id="12" idx="1"/>
            </p:cNvCxnSpPr>
            <p:nvPr/>
          </p:nvCxnSpPr>
          <p:spPr>
            <a:xfrm flipH="1" flipV="1">
              <a:off x="1858297" y="1070203"/>
              <a:ext cx="366855" cy="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Elbow Connector 291"/>
            <p:cNvCxnSpPr>
              <a:stCxn id="6" idx="3"/>
              <a:endCxn id="4" idx="1"/>
            </p:cNvCxnSpPr>
            <p:nvPr/>
          </p:nvCxnSpPr>
          <p:spPr>
            <a:xfrm flipV="1">
              <a:off x="3198546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Elbow Connector 293"/>
            <p:cNvCxnSpPr>
              <a:stCxn id="6" idx="3"/>
              <a:endCxn id="43" idx="1"/>
            </p:cNvCxnSpPr>
            <p:nvPr/>
          </p:nvCxnSpPr>
          <p:spPr>
            <a:xfrm>
              <a:off x="3198546" y="1070204"/>
              <a:ext cx="823064" cy="43974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Elbow Connector 295"/>
            <p:cNvCxnSpPr>
              <a:stCxn id="4" idx="3"/>
              <a:endCxn id="7" idx="1"/>
            </p:cNvCxnSpPr>
            <p:nvPr/>
          </p:nvCxnSpPr>
          <p:spPr>
            <a:xfrm>
              <a:off x="4990089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Elbow Connector 297"/>
            <p:cNvCxnSpPr>
              <a:stCxn id="43" idx="3"/>
              <a:endCxn id="7" idx="1"/>
            </p:cNvCxnSpPr>
            <p:nvPr/>
          </p:nvCxnSpPr>
          <p:spPr>
            <a:xfrm flipV="1">
              <a:off x="4990089" y="1070204"/>
              <a:ext cx="818149" cy="43974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4" name="Document 303"/>
          <p:cNvSpPr/>
          <p:nvPr/>
        </p:nvSpPr>
        <p:spPr>
          <a:xfrm>
            <a:off x="6000084" y="2999403"/>
            <a:ext cx="1674441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forward.p4info</a:t>
            </a:r>
          </a:p>
        </p:txBody>
      </p:sp>
      <p:sp>
        <p:nvSpPr>
          <p:cNvPr id="307" name="Rounded Rectangle 306"/>
          <p:cNvSpPr/>
          <p:nvPr/>
        </p:nvSpPr>
        <p:spPr>
          <a:xfrm>
            <a:off x="1927759" y="3589352"/>
            <a:ext cx="1552811" cy="647943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Tomahawk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09" name="Rounded Rectangle 308"/>
          <p:cNvSpPr/>
          <p:nvPr/>
        </p:nvSpPr>
        <p:spPr>
          <a:xfrm>
            <a:off x="3966591" y="3583700"/>
            <a:ext cx="155204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Tofino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15" name="Document 314"/>
          <p:cNvSpPr/>
          <p:nvPr/>
        </p:nvSpPr>
        <p:spPr>
          <a:xfrm>
            <a:off x="1785916" y="4723062"/>
            <a:ext cx="183013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bcm_forward.bin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16" name="Document 315"/>
          <p:cNvSpPr/>
          <p:nvPr/>
        </p:nvSpPr>
        <p:spPr>
          <a:xfrm>
            <a:off x="3908759" y="4723062"/>
            <a:ext cx="168848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bf_forward.bin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2" name="Rectangle 321"/>
          <p:cNvSpPr/>
          <p:nvPr/>
        </p:nvSpPr>
        <p:spPr>
          <a:xfrm>
            <a:off x="8271167" y="4753670"/>
            <a:ext cx="3588327" cy="6303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Switch ASIC</a:t>
            </a:r>
          </a:p>
        </p:txBody>
      </p:sp>
      <p:grpSp>
        <p:nvGrpSpPr>
          <p:cNvPr id="329" name="Group 328"/>
          <p:cNvGrpSpPr/>
          <p:nvPr/>
        </p:nvGrpSpPr>
        <p:grpSpPr>
          <a:xfrm>
            <a:off x="8271167" y="741098"/>
            <a:ext cx="3588327" cy="1260763"/>
            <a:chOff x="8021782" y="1394668"/>
            <a:chExt cx="3588327" cy="1260763"/>
          </a:xfrm>
        </p:grpSpPr>
        <p:sp>
          <p:nvSpPr>
            <p:cNvPr id="320" name="Rectangle 319"/>
            <p:cNvSpPr/>
            <p:nvPr/>
          </p:nvSpPr>
          <p:spPr>
            <a:xfrm>
              <a:off x="8021782" y="1394668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Controller</a:t>
              </a:r>
            </a:p>
            <a:p>
              <a:pPr algn="ctr"/>
              <a:endParaRPr lang="en-US" sz="2400" dirty="0"/>
            </a:p>
          </p:txBody>
        </p:sp>
        <p:sp>
          <p:nvSpPr>
            <p:cNvPr id="323" name="Rounded Rectangle 322"/>
            <p:cNvSpPr/>
            <p:nvPr/>
          </p:nvSpPr>
          <p:spPr>
            <a:xfrm>
              <a:off x="8939093" y="2189269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P4Runtime Client</a:t>
              </a:r>
              <a:endParaRPr lang="en-US" dirty="0"/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8271167" y="3445765"/>
            <a:ext cx="3588327" cy="1260763"/>
            <a:chOff x="8021782" y="3445765"/>
            <a:chExt cx="3588327" cy="1260763"/>
          </a:xfrm>
        </p:grpSpPr>
        <p:sp>
          <p:nvSpPr>
            <p:cNvPr id="321" name="Rectangle 320"/>
            <p:cNvSpPr/>
            <p:nvPr/>
          </p:nvSpPr>
          <p:spPr>
            <a:xfrm>
              <a:off x="8021782" y="3445765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Switch OS</a:t>
              </a:r>
            </a:p>
          </p:txBody>
        </p:sp>
        <p:sp>
          <p:nvSpPr>
            <p:cNvPr id="325" name="Rounded Rectangle 324"/>
            <p:cNvSpPr/>
            <p:nvPr/>
          </p:nvSpPr>
          <p:spPr>
            <a:xfrm>
              <a:off x="8943108" y="3531212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P4Runtime Server</a:t>
              </a:r>
            </a:p>
          </p:txBody>
        </p:sp>
      </p:grpSp>
      <p:sp>
        <p:nvSpPr>
          <p:cNvPr id="331" name="Up-Down Arrow 330"/>
          <p:cNvSpPr/>
          <p:nvPr/>
        </p:nvSpPr>
        <p:spPr>
          <a:xfrm>
            <a:off x="10133188" y="1913371"/>
            <a:ext cx="91469" cy="161784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3" name="Elbow Connector 332"/>
          <p:cNvCxnSpPr>
            <a:stCxn id="304" idx="3"/>
            <a:endCxn id="323" idx="1"/>
          </p:cNvCxnSpPr>
          <p:nvPr/>
        </p:nvCxnSpPr>
        <p:spPr>
          <a:xfrm flipV="1">
            <a:off x="7674525" y="1720414"/>
            <a:ext cx="1513953" cy="1664904"/>
          </a:xfrm>
          <a:prstGeom prst="bentConnector3">
            <a:avLst>
              <a:gd name="adj1" fmla="val 20716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Elbow Connector 334"/>
          <p:cNvCxnSpPr>
            <a:stCxn id="304" idx="3"/>
            <a:endCxn id="325" idx="1"/>
          </p:cNvCxnSpPr>
          <p:nvPr/>
        </p:nvCxnSpPr>
        <p:spPr>
          <a:xfrm>
            <a:off x="7674525" y="3385318"/>
            <a:ext cx="1517968" cy="330609"/>
          </a:xfrm>
          <a:prstGeom prst="bentConnector3">
            <a:avLst>
              <a:gd name="adj1" fmla="val 20793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TextBox 335"/>
          <p:cNvSpPr txBox="1"/>
          <p:nvPr/>
        </p:nvSpPr>
        <p:spPr>
          <a:xfrm>
            <a:off x="10183092" y="2531548"/>
            <a:ext cx="17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p4runtime.proto</a:t>
            </a:r>
          </a:p>
        </p:txBody>
      </p:sp>
      <p:sp>
        <p:nvSpPr>
          <p:cNvPr id="341" name="Rounded Rectangle 340"/>
          <p:cNvSpPr/>
          <p:nvPr/>
        </p:nvSpPr>
        <p:spPr>
          <a:xfrm>
            <a:off x="9188478" y="4273765"/>
            <a:ext cx="1981201" cy="36943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ASIC SDK</a:t>
            </a:r>
          </a:p>
        </p:txBody>
      </p:sp>
      <p:sp>
        <p:nvSpPr>
          <p:cNvPr id="39" name="Document 38"/>
          <p:cNvSpPr/>
          <p:nvPr/>
        </p:nvSpPr>
        <p:spPr>
          <a:xfrm>
            <a:off x="156752" y="2999402"/>
            <a:ext cx="1321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9" name="Straight Arrow Connector 8"/>
          <p:cNvCxnSpPr>
            <a:stCxn id="42" idx="2"/>
            <a:endCxn id="301" idx="0"/>
          </p:cNvCxnSpPr>
          <p:nvPr/>
        </p:nvCxnSpPr>
        <p:spPr>
          <a:xfrm flipH="1">
            <a:off x="3721776" y="2026122"/>
            <a:ext cx="4654" cy="407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6019637" y="1070203"/>
            <a:ext cx="366857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9" idx="3"/>
            <a:endCxn id="301" idx="1"/>
          </p:cNvCxnSpPr>
          <p:nvPr/>
        </p:nvCxnSpPr>
        <p:spPr>
          <a:xfrm>
            <a:off x="1478194" y="3385317"/>
            <a:ext cx="29386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1" idx="3"/>
            <a:endCxn id="304" idx="1"/>
          </p:cNvCxnSpPr>
          <p:nvPr/>
        </p:nvCxnSpPr>
        <p:spPr>
          <a:xfrm>
            <a:off x="5671491" y="3385318"/>
            <a:ext cx="3285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309" idx="2"/>
            <a:endCxn id="316" idx="0"/>
          </p:cNvCxnSpPr>
          <p:nvPr/>
        </p:nvCxnSpPr>
        <p:spPr>
          <a:xfrm>
            <a:off x="4742615" y="4234864"/>
            <a:ext cx="10386" cy="48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7" idx="2"/>
            <a:endCxn id="315" idx="0"/>
          </p:cNvCxnSpPr>
          <p:nvPr/>
        </p:nvCxnSpPr>
        <p:spPr>
          <a:xfrm flipH="1">
            <a:off x="2700983" y="4237295"/>
            <a:ext cx="3182" cy="4857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07" idx="0"/>
          </p:cNvCxnSpPr>
          <p:nvPr/>
        </p:nvCxnSpPr>
        <p:spPr>
          <a:xfrm>
            <a:off x="2700983" y="3267665"/>
            <a:ext cx="3182" cy="3216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309" idx="0"/>
          </p:cNvCxnSpPr>
          <p:nvPr/>
        </p:nvCxnSpPr>
        <p:spPr>
          <a:xfrm>
            <a:off x="4742614" y="2912669"/>
            <a:ext cx="1" cy="6710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927759" y="2752292"/>
            <a:ext cx="360602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Compiler Frontend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259615" y="1181792"/>
            <a:ext cx="968479" cy="561414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</p:spTree>
    <p:extLst>
      <p:ext uri="{BB962C8B-B14F-4D97-AF65-F5344CB8AC3E}">
        <p14:creationId xmlns:p14="http://schemas.microsoft.com/office/powerpoint/2010/main" val="1603750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762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48HD10Gb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109" y="4853247"/>
            <a:ext cx="3659716" cy="585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451" y="825910"/>
            <a:ext cx="6699251" cy="494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018532" y="1299233"/>
            <a:ext cx="4434360" cy="685800"/>
            <a:chOff x="6979268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6008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8765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1522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4278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7035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97926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978400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50851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35" name="Group 52"/>
          <p:cNvGrpSpPr>
            <a:grpSpLocks/>
          </p:cNvGrpSpPr>
          <p:nvPr/>
        </p:nvGrpSpPr>
        <p:grpSpPr bwMode="auto">
          <a:xfrm>
            <a:off x="7508512" y="2128746"/>
            <a:ext cx="3454400" cy="461665"/>
            <a:chOff x="6019800" y="3159759"/>
            <a:chExt cx="2590800" cy="46166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6019800" y="3427413"/>
              <a:ext cx="2590800" cy="15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23"/>
            <p:cNvSpPr txBox="1">
              <a:spLocks noChangeArrowheads="1"/>
            </p:cNvSpPr>
            <p:nvPr/>
          </p:nvSpPr>
          <p:spPr bwMode="auto">
            <a:xfrm>
              <a:off x="6453791" y="3159759"/>
              <a:ext cx="1665360" cy="4616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7711712" y="4118279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Merchant Silicon</a:t>
            </a:r>
          </a:p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Switching Chips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980196" y="2678884"/>
            <a:ext cx="4511032" cy="838199"/>
            <a:chOff x="6981124" y="2678884"/>
            <a:chExt cx="4511032" cy="838199"/>
          </a:xfrm>
        </p:grpSpPr>
        <p:sp>
          <p:nvSpPr>
            <p:cNvPr id="32" name="Rounded Rectangle 31"/>
            <p:cNvSpPr/>
            <p:nvPr/>
          </p:nvSpPr>
          <p:spPr bwMode="auto">
            <a:xfrm>
              <a:off x="6981124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8191924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9848656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43" name="Rounded Rectangle 42"/>
            <p:cNvSpPr/>
            <p:nvPr/>
          </p:nvSpPr>
          <p:spPr bwMode="auto">
            <a:xfrm>
              <a:off x="8655680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44" name="Rounded Rectangle 43"/>
            <p:cNvSpPr/>
            <p:nvPr/>
          </p:nvSpPr>
          <p:spPr bwMode="auto">
            <a:xfrm>
              <a:off x="10286332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3805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30580" y="4114798"/>
            <a:ext cx="1149927" cy="2202875"/>
            <a:chOff x="2382980" y="3602179"/>
            <a:chExt cx="1149927" cy="2202875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017817" y="4107871"/>
            <a:ext cx="1149927" cy="2202875"/>
            <a:chOff x="2382980" y="3602179"/>
            <a:chExt cx="1149927" cy="2202875"/>
          </a:xfrm>
        </p:grpSpPr>
        <p:sp>
          <p:nvSpPr>
            <p:cNvPr id="14" name="Rounded Rectangle 1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05054" y="4107871"/>
            <a:ext cx="1149927" cy="2202875"/>
            <a:chOff x="2382980" y="3602179"/>
            <a:chExt cx="1149927" cy="2202875"/>
          </a:xfrm>
        </p:grpSpPr>
        <p:sp>
          <p:nvSpPr>
            <p:cNvPr id="23" name="Rounded Rectangle 22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592291" y="4107871"/>
            <a:ext cx="1149927" cy="2202875"/>
            <a:chOff x="2382980" y="3602179"/>
            <a:chExt cx="1149927" cy="2202875"/>
          </a:xfrm>
        </p:grpSpPr>
        <p:sp>
          <p:nvSpPr>
            <p:cNvPr id="32" name="Rounded Rectangle 31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2230580" y="360218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017816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5805052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592288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622470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3089561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2805544" y="268085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3664525" y="268085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2" idx="0"/>
            <a:endCxn id="45" idx="2"/>
          </p:cNvCxnSpPr>
          <p:nvPr/>
        </p:nvCxnSpPr>
        <p:spPr>
          <a:xfrm flipV="1">
            <a:off x="4592780" y="2680855"/>
            <a:ext cx="2604654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4925285" y="22375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2805544" y="268085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4592780" y="268085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5500249" y="268085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3" idx="2"/>
            <a:endCxn id="44" idx="0"/>
          </p:cNvCxnSpPr>
          <p:nvPr/>
        </p:nvCxnSpPr>
        <p:spPr>
          <a:xfrm>
            <a:off x="5500249" y="2680854"/>
            <a:ext cx="2667003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5" idx="2"/>
            <a:endCxn id="44" idx="0"/>
          </p:cNvCxnSpPr>
          <p:nvPr/>
        </p:nvCxnSpPr>
        <p:spPr>
          <a:xfrm>
            <a:off x="7197434" y="2680855"/>
            <a:ext cx="9698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3664525" y="268085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46" idx="2"/>
            <a:endCxn id="44" idx="0"/>
          </p:cNvCxnSpPr>
          <p:nvPr/>
        </p:nvCxnSpPr>
        <p:spPr>
          <a:xfrm>
            <a:off x="3664525" y="2680855"/>
            <a:ext cx="4502727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  <a:endCxn id="43" idx="0"/>
          </p:cNvCxnSpPr>
          <p:nvPr/>
        </p:nvCxnSpPr>
        <p:spPr>
          <a:xfrm flipH="1">
            <a:off x="6380016" y="2680855"/>
            <a:ext cx="8174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5" idx="2"/>
            <a:endCxn id="40" idx="0"/>
          </p:cNvCxnSpPr>
          <p:nvPr/>
        </p:nvCxnSpPr>
        <p:spPr>
          <a:xfrm flipH="1">
            <a:off x="2805544" y="2680855"/>
            <a:ext cx="4391890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5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959925" y="3699162"/>
            <a:ext cx="1149927" cy="1371602"/>
            <a:chOff x="2382980" y="3602179"/>
            <a:chExt cx="1149927" cy="1371602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47162" y="3692235"/>
            <a:ext cx="1149927" cy="1371602"/>
            <a:chOff x="4017817" y="4107871"/>
            <a:chExt cx="1149927" cy="1371602"/>
          </a:xfrm>
        </p:grpSpPr>
        <p:sp>
          <p:nvSpPr>
            <p:cNvPr id="14" name="Rounded Rectangle 13"/>
            <p:cNvSpPr/>
            <p:nvPr/>
          </p:nvSpPr>
          <p:spPr>
            <a:xfrm>
              <a:off x="4017817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17817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017817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017817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017817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534399" y="3692235"/>
            <a:ext cx="1149927" cy="1371602"/>
            <a:chOff x="5805054" y="4107871"/>
            <a:chExt cx="1149927" cy="1371602"/>
          </a:xfrm>
        </p:grpSpPr>
        <p:sp>
          <p:nvSpPr>
            <p:cNvPr id="23" name="Rounded Rectangle 22"/>
            <p:cNvSpPr/>
            <p:nvPr/>
          </p:nvSpPr>
          <p:spPr>
            <a:xfrm>
              <a:off x="5805054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5805054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805054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5805054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805054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4959925" y="318654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6747161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534397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5818906" y="182188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5534889" y="2265219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6393870" y="2265219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7654630" y="182187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5534889" y="2265218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7322125" y="2265218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8229594" y="2265218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6393870" y="2265219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0" idx="1"/>
          </p:cNvCxnSpPr>
          <p:nvPr/>
        </p:nvCxnSpPr>
        <p:spPr>
          <a:xfrm flipH="1" flipV="1">
            <a:off x="4197927" y="3616033"/>
            <a:ext cx="761998" cy="775857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" idx="1"/>
          </p:cNvCxnSpPr>
          <p:nvPr/>
        </p:nvCxnSpPr>
        <p:spPr>
          <a:xfrm flipH="1">
            <a:off x="4197927" y="4391890"/>
            <a:ext cx="761998" cy="845128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4103104" y="430427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3207741" y="3823737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207741" y="4316349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207741" y="4871503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3341888" y="3957883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3364904" y="4382855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3341888" y="4382855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2967041" y="37667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967041" y="3902318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2967041" y="4798433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967041" y="4950084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2980498" y="4217096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2987226" y="4394930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0" idx="1"/>
            <a:endCxn id="68" idx="6"/>
          </p:cNvCxnSpPr>
          <p:nvPr/>
        </p:nvCxnSpPr>
        <p:spPr>
          <a:xfrm flipH="1" flipV="1">
            <a:off x="4260267" y="4382855"/>
            <a:ext cx="699658" cy="9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 rot="5400000">
            <a:off x="2826328" y="3713293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 rot="5400000">
            <a:off x="2826326" y="4212060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 rot="5400000">
            <a:off x="2826322" y="476624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9" name="Left Brace 88"/>
          <p:cNvSpPr/>
          <p:nvPr/>
        </p:nvSpPr>
        <p:spPr>
          <a:xfrm rot="5400000">
            <a:off x="3727885" y="1867671"/>
            <a:ext cx="218573" cy="2186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061892" y="2258286"/>
            <a:ext cx="1574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Passive Optical</a:t>
            </a:r>
          </a:p>
          <a:p>
            <a:pPr algn="ctr"/>
            <a:r>
              <a:rPr lang="en-US" dirty="0"/>
              <a:t>Network</a:t>
            </a:r>
          </a:p>
        </p:txBody>
      </p:sp>
      <p:sp>
        <p:nvSpPr>
          <p:cNvPr id="60" name="Oval 59"/>
          <p:cNvSpPr/>
          <p:nvPr/>
        </p:nvSpPr>
        <p:spPr>
          <a:xfrm>
            <a:off x="4040764" y="517938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flipH="1" flipV="1">
            <a:off x="3813521" y="5080131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3820249" y="5257965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5400000">
            <a:off x="3659349" y="5075095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67" name="Oval 66"/>
          <p:cNvSpPr/>
          <p:nvPr/>
        </p:nvSpPr>
        <p:spPr>
          <a:xfrm>
            <a:off x="4075395" y="3544186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3848152" y="3444933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3854880" y="3622767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5400000">
            <a:off x="3693980" y="343989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22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5381635" y="2488977"/>
            <a:ext cx="1419583" cy="2263562"/>
          </a:xfrm>
          <a:prstGeom prst="roundRect">
            <a:avLst>
              <a:gd name="adj" fmla="val 8503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Schedule</a:t>
            </a: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dirty="0">
                <a:solidFill>
                  <a:srgbClr val="000000"/>
                </a:solidFill>
              </a:rPr>
              <a:t>Fixed Function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57955" y="4732334"/>
            <a:ext cx="27809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Ingresss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Verification</a:t>
            </a:r>
          </a:p>
        </p:txBody>
      </p:sp>
      <p:sp>
        <p:nvSpPr>
          <p:cNvPr id="481" name="TextBox 480"/>
          <p:cNvSpPr txBox="1"/>
          <p:nvPr/>
        </p:nvSpPr>
        <p:spPr>
          <a:xfrm>
            <a:off x="7368432" y="4732334"/>
            <a:ext cx="2723246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Egresss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Update</a:t>
            </a:r>
          </a:p>
        </p:txBody>
      </p:sp>
      <p:sp>
        <p:nvSpPr>
          <p:cNvPr id="482" name="TextBox 481"/>
          <p:cNvSpPr txBox="1"/>
          <p:nvPr/>
        </p:nvSpPr>
        <p:spPr>
          <a:xfrm>
            <a:off x="597213" y="4732334"/>
            <a:ext cx="707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Parser</a:t>
            </a:r>
            <a:endParaRPr lang="en-US" sz="1600" dirty="0"/>
          </a:p>
        </p:txBody>
      </p:sp>
      <p:sp>
        <p:nvSpPr>
          <p:cNvPr id="483" name="TextBox 482"/>
          <p:cNvSpPr txBox="1"/>
          <p:nvPr/>
        </p:nvSpPr>
        <p:spPr>
          <a:xfrm>
            <a:off x="10735356" y="4732334"/>
            <a:ext cx="9426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Deparser</a:t>
            </a:r>
            <a:endParaRPr lang="en-US" sz="1600" dirty="0"/>
          </a:p>
        </p:txBody>
      </p:sp>
      <p:sp>
        <p:nvSpPr>
          <p:cNvPr id="484" name="TextBox 483"/>
          <p:cNvSpPr txBox="1"/>
          <p:nvPr/>
        </p:nvSpPr>
        <p:spPr>
          <a:xfrm>
            <a:off x="5616515" y="4732334"/>
            <a:ext cx="93160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Traffic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Manager</a:t>
            </a:r>
          </a:p>
        </p:txBody>
      </p:sp>
      <p:grpSp>
        <p:nvGrpSpPr>
          <p:cNvPr id="241" name="Group 240"/>
          <p:cNvGrpSpPr/>
          <p:nvPr/>
        </p:nvGrpSpPr>
        <p:grpSpPr>
          <a:xfrm>
            <a:off x="397456" y="2467538"/>
            <a:ext cx="1119105" cy="2258016"/>
            <a:chOff x="496551" y="2539679"/>
            <a:chExt cx="1119105" cy="2258016"/>
          </a:xfrm>
        </p:grpSpPr>
        <p:sp>
          <p:nvSpPr>
            <p:cNvPr id="242" name="Rectangle 241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3" name="Curved Connector 24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urved Connector 243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urved Connector 244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urved Connector 245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urved Connector 246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urved Connector 247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Oval 248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50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10672465" y="2488977"/>
            <a:ext cx="1071329" cy="2258016"/>
            <a:chOff x="10084343" y="2539679"/>
            <a:chExt cx="1231257" cy="2258016"/>
          </a:xfrm>
        </p:grpSpPr>
        <p:sp>
          <p:nvSpPr>
            <p:cNvPr id="255" name="Rectangle 254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98" name="Group 297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497" name="Elbow Connector 49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8" name="Straight Connector 49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9" name="Straight Connector 49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0" name="Straight Connector 49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1" name="Straight Connector 50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9" name="Group 298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492" name="Elbow Connector 49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3" name="Straight Connector 49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4" name="Straight Connector 49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5" name="Straight Connector 49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6" name="Straight Connector 49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0" name="Group 299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487" name="Elbow Connector 48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8" name="Straight Connector 48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9" name="Straight Connector 48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0" name="Straight Connector 48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1" name="Straight Connector 49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1" name="Group 300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302" name="Elbow Connector 30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5" name="Straight Connector 48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6" name="Straight Connector 48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2" name="Group 501"/>
          <p:cNvGrpSpPr/>
          <p:nvPr/>
        </p:nvGrpSpPr>
        <p:grpSpPr>
          <a:xfrm>
            <a:off x="1587733" y="2464377"/>
            <a:ext cx="1190771" cy="2258016"/>
            <a:chOff x="8120389" y="2539679"/>
            <a:chExt cx="1190771" cy="2258016"/>
          </a:xfrm>
        </p:grpSpPr>
        <p:grpSp>
          <p:nvGrpSpPr>
            <p:cNvPr id="503" name="Group 502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22" name="Rectangle 52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3" name="Rectangle 52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4" name="Rectangle 52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5" name="Rectangle 52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6" name="Rectangle 52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7" name="Rectangle 52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8" name="Rectangle 52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0" name="Trapezoid 519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8" name="Trapezoid 517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6" name="Trapezoid 515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4" name="Trapezoid 51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2" name="Trapezoid 51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0" name="Trapezoid 509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9" name="Group 528"/>
          <p:cNvGrpSpPr/>
          <p:nvPr/>
        </p:nvGrpSpPr>
        <p:grpSpPr>
          <a:xfrm>
            <a:off x="2846175" y="2466145"/>
            <a:ext cx="1190771" cy="2258016"/>
            <a:chOff x="8120389" y="2539679"/>
            <a:chExt cx="1190771" cy="2258016"/>
          </a:xfrm>
        </p:grpSpPr>
        <p:grpSp>
          <p:nvGrpSpPr>
            <p:cNvPr id="530" name="Group 52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37" name="Rectangle 53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8" name="Rectangle 53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9" name="Rectangle 53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0" name="Rectangle 53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1" name="Rectangle 54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2" name="Rectangle 54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3" name="Rectangle 54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1" name="Trapezoid 53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2" name="Trapezoid 53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3" name="Trapezoid 53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4" name="Trapezoid 53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5" name="Trapezoid 53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6" name="Trapezoid 53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4" name="Group 543"/>
          <p:cNvGrpSpPr/>
          <p:nvPr/>
        </p:nvGrpSpPr>
        <p:grpSpPr>
          <a:xfrm>
            <a:off x="4114663" y="2476236"/>
            <a:ext cx="1190771" cy="2258016"/>
            <a:chOff x="8120389" y="2539679"/>
            <a:chExt cx="1190771" cy="2258016"/>
          </a:xfrm>
        </p:grpSpPr>
        <p:grpSp>
          <p:nvGrpSpPr>
            <p:cNvPr id="545" name="Group 544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52" name="Rectangle 55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3" name="Rectangle 55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4" name="Rectangle 55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5" name="Rectangle 55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6" name="Rectangle 55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7" name="Rectangle 55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8" name="Rectangle 55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46" name="Trapezoid 545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7" name="Trapezoid 546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8" name="Trapezoid 547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9" name="Trapezoid 548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0" name="Trapezoid 549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1" name="Trapezoid 550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59" name="Group 558"/>
          <p:cNvGrpSpPr/>
          <p:nvPr/>
        </p:nvGrpSpPr>
        <p:grpSpPr>
          <a:xfrm>
            <a:off x="6871336" y="2483685"/>
            <a:ext cx="1190771" cy="2258016"/>
            <a:chOff x="8120389" y="2539679"/>
            <a:chExt cx="1190771" cy="2258016"/>
          </a:xfrm>
        </p:grpSpPr>
        <p:grpSp>
          <p:nvGrpSpPr>
            <p:cNvPr id="560" name="Group 55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67" name="Rectangle 56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8" name="Rectangle 56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9" name="Rectangle 56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0" name="Rectangle 56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1" name="Rectangle 57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2" name="Rectangle 57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3" name="Rectangle 57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61" name="Trapezoid 56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2" name="Trapezoid 56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3" name="Trapezoid 56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4" name="Trapezoid 56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5" name="Trapezoid 56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6" name="Trapezoid 56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4" name="Group 573"/>
          <p:cNvGrpSpPr/>
          <p:nvPr/>
        </p:nvGrpSpPr>
        <p:grpSpPr>
          <a:xfrm>
            <a:off x="8129778" y="2485453"/>
            <a:ext cx="1190771" cy="2258016"/>
            <a:chOff x="8120389" y="2539679"/>
            <a:chExt cx="1190771" cy="2258016"/>
          </a:xfrm>
        </p:grpSpPr>
        <p:grpSp>
          <p:nvGrpSpPr>
            <p:cNvPr id="575" name="Group 574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82" name="Rectangle 58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3" name="Rectangle 58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4" name="Rectangle 58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5" name="Rectangle 58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6" name="Rectangle 58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7" name="Rectangle 58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8" name="Rectangle 58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76" name="Trapezoid 575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7" name="Trapezoid 576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8" name="Trapezoid 577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9" name="Trapezoid 578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0" name="Trapezoid 579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1" name="Trapezoid 580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89" name="Group 588"/>
          <p:cNvGrpSpPr/>
          <p:nvPr/>
        </p:nvGrpSpPr>
        <p:grpSpPr>
          <a:xfrm>
            <a:off x="9398266" y="2495544"/>
            <a:ext cx="1190771" cy="2258016"/>
            <a:chOff x="8120389" y="2539679"/>
            <a:chExt cx="1190771" cy="2258016"/>
          </a:xfrm>
        </p:grpSpPr>
        <p:grpSp>
          <p:nvGrpSpPr>
            <p:cNvPr id="590" name="Group 58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97" name="Rectangle 59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8" name="Rectangle 59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99" name="Rectangle 59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0" name="Rectangle 59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1" name="Rectangle 60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2" name="Rectangle 60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3" name="Rectangle 60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1" name="Trapezoid 59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2" name="Trapezoid 59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3" name="Trapezoid 59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4" name="Trapezoid 59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5" name="Trapezoid 59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6" name="Trapezoid 59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4054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752658" y="1448312"/>
            <a:ext cx="2187606" cy="4611083"/>
            <a:chOff x="218790" y="1452668"/>
            <a:chExt cx="2187606" cy="4611083"/>
          </a:xfrm>
        </p:grpSpPr>
        <p:sp>
          <p:nvSpPr>
            <p:cNvPr id="11" name="Rectangle 10"/>
            <p:cNvSpPr/>
            <p:nvPr/>
          </p:nvSpPr>
          <p:spPr>
            <a:xfrm>
              <a:off x="218790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Tofino ASIC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8790" y="1452668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switch.p4</a:t>
              </a:r>
            </a:p>
          </p:txBody>
        </p:sp>
        <p:cxnSp>
          <p:nvCxnSpPr>
            <p:cNvPr id="25" name="Straight Arrow Connector 24"/>
            <p:cNvCxnSpPr>
              <a:stCxn id="51" idx="2"/>
              <a:endCxn id="11" idx="0"/>
            </p:cNvCxnSpPr>
            <p:nvPr/>
          </p:nvCxnSpPr>
          <p:spPr>
            <a:xfrm>
              <a:off x="1312593" y="4718134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2" idx="2"/>
              <a:endCxn id="51" idx="0"/>
            </p:cNvCxnSpPr>
            <p:nvPr/>
          </p:nvCxnSpPr>
          <p:spPr>
            <a:xfrm>
              <a:off x="1312593" y="2473774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18790" y="3164912"/>
              <a:ext cx="2187606" cy="1553222"/>
              <a:chOff x="1276881" y="3797412"/>
              <a:chExt cx="2187606" cy="1553222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Barefoot P4 Compiler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tna.p4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2" name="Group 91"/>
          <p:cNvGrpSpPr/>
          <p:nvPr/>
        </p:nvGrpSpPr>
        <p:grpSpPr>
          <a:xfrm>
            <a:off x="3037268" y="1448312"/>
            <a:ext cx="2187606" cy="4611083"/>
            <a:chOff x="2737093" y="1452668"/>
            <a:chExt cx="2187606" cy="4611083"/>
          </a:xfrm>
        </p:grpSpPr>
        <p:sp>
          <p:nvSpPr>
            <p:cNvPr id="18" name="Rectangle 17"/>
            <p:cNvSpPr/>
            <p:nvPr/>
          </p:nvSpPr>
          <p:spPr>
            <a:xfrm>
              <a:off x="2737093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37093" y="3164912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13" name="Straight Arrow Connector 12"/>
            <p:cNvCxnSpPr>
              <a:stCxn id="19" idx="2"/>
              <a:endCxn id="18" idx="0"/>
            </p:cNvCxnSpPr>
            <p:nvPr/>
          </p:nvCxnSpPr>
          <p:spPr>
            <a:xfrm>
              <a:off x="3830896" y="4718135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2737093" y="1452668"/>
              <a:ext cx="2187606" cy="1021108"/>
              <a:chOff x="3795185" y="2393195"/>
              <a:chExt cx="2187606" cy="1021108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4794299" y="2459126"/>
                <a:ext cx="1110343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873335" y="2448818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/>
                  <a:t>ofdpa.c</a:t>
                </a:r>
                <a:endParaRPr lang="en-US" sz="1600" dirty="0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873334" y="2938266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ofdpa.h</a:t>
                </a:r>
                <a:endParaRPr lang="en-US" sz="1600" dirty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795185" y="2393195"/>
                <a:ext cx="2187606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59" name="Straight Arrow Connector 58"/>
            <p:cNvCxnSpPr>
              <a:stCxn id="37" idx="2"/>
              <a:endCxn id="19" idx="0"/>
            </p:cNvCxnSpPr>
            <p:nvPr/>
          </p:nvCxnSpPr>
          <p:spPr>
            <a:xfrm>
              <a:off x="3830896" y="2473776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348004" y="1448312"/>
            <a:ext cx="2187606" cy="4611083"/>
            <a:chOff x="5021579" y="1448312"/>
            <a:chExt cx="2187606" cy="4611083"/>
          </a:xfrm>
        </p:grpSpPr>
        <p:sp>
          <p:nvSpPr>
            <p:cNvPr id="69" name="Rectangle 68"/>
            <p:cNvSpPr/>
            <p:nvPr/>
          </p:nvSpPr>
          <p:spPr>
            <a:xfrm>
              <a:off x="5021579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021579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ofdpa.p4</a:t>
              </a:r>
            </a:p>
          </p:txBody>
        </p:sp>
        <p:cxnSp>
          <p:nvCxnSpPr>
            <p:cNvPr id="71" name="Straight Arrow Connector 70"/>
            <p:cNvCxnSpPr>
              <a:stCxn id="81" idx="2"/>
              <a:endCxn id="69" idx="0"/>
            </p:cNvCxnSpPr>
            <p:nvPr/>
          </p:nvCxnSpPr>
          <p:spPr>
            <a:xfrm>
              <a:off x="6115382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6115382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/>
            <p:cNvGrpSpPr/>
            <p:nvPr/>
          </p:nvGrpSpPr>
          <p:grpSpPr>
            <a:xfrm>
              <a:off x="5021579" y="3160556"/>
              <a:ext cx="2187606" cy="1553222"/>
              <a:chOff x="1276881" y="3797412"/>
              <a:chExt cx="2187606" cy="1553222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Broadcom P4 Compiler</a:t>
                </a: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brcm.p4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7645676" y="1448312"/>
            <a:ext cx="2191705" cy="4611083"/>
            <a:chOff x="7535783" y="1448312"/>
            <a:chExt cx="2191705" cy="4611083"/>
          </a:xfrm>
        </p:grpSpPr>
        <p:sp>
          <p:nvSpPr>
            <p:cNvPr id="66" name="Rectangle 65"/>
            <p:cNvSpPr/>
            <p:nvPr/>
          </p:nvSpPr>
          <p:spPr>
            <a:xfrm>
              <a:off x="7539882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39882" y="3160556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68" name="Straight Arrow Connector 67"/>
            <p:cNvCxnSpPr>
              <a:endCxn id="82" idx="0"/>
            </p:cNvCxnSpPr>
            <p:nvPr/>
          </p:nvCxnSpPr>
          <p:spPr>
            <a:xfrm>
              <a:off x="8633685" y="4713779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535783" y="1448312"/>
              <a:ext cx="2158409" cy="1021108"/>
              <a:chOff x="3902759" y="2393195"/>
              <a:chExt cx="2158409" cy="1021108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986614" y="2459126"/>
                <a:ext cx="996406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3955812" y="2448818"/>
                <a:ext cx="952654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sai.c</a:t>
                </a:r>
                <a:endParaRPr lang="en-US" sz="1600" dirty="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3955812" y="2938266"/>
                <a:ext cx="952653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/>
                  <a:t>sai-brcm.h</a:t>
                </a:r>
                <a:endParaRPr lang="en-US" sz="1400" dirty="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902759" y="2393195"/>
                <a:ext cx="2158409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>
              <a:off x="8633685" y="2469420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9944377" y="1448312"/>
            <a:ext cx="2187606" cy="4611083"/>
            <a:chOff x="9899055" y="1448312"/>
            <a:chExt cx="2187606" cy="4611083"/>
          </a:xfrm>
        </p:grpSpPr>
        <p:sp>
          <p:nvSpPr>
            <p:cNvPr id="83" name="Rectangle 82"/>
            <p:cNvSpPr/>
            <p:nvPr/>
          </p:nvSpPr>
          <p:spPr>
            <a:xfrm>
              <a:off x="9899055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XXX ASIC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9899055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sai.p4</a:t>
              </a:r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>
              <a:off x="10992858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10992858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Group 86"/>
            <p:cNvGrpSpPr/>
            <p:nvPr/>
          </p:nvGrpSpPr>
          <p:grpSpPr>
            <a:xfrm>
              <a:off x="9899055" y="3160556"/>
              <a:ext cx="2187606" cy="1553222"/>
              <a:chOff x="1276881" y="3797412"/>
              <a:chExt cx="2187606" cy="1553222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XXX P4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Compiler</a:t>
                </a: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xxx.p4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 rot="16200000">
            <a:off x="-128028" y="1643152"/>
            <a:ext cx="1112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Pipeline</a:t>
            </a:r>
          </a:p>
          <a:p>
            <a:pPr algn="ctr"/>
            <a:r>
              <a:rPr lang="en-US" dirty="0"/>
              <a:t>Definition</a:t>
            </a:r>
          </a:p>
        </p:txBody>
      </p:sp>
      <p:sp>
        <p:nvSpPr>
          <p:cNvPr id="99" name="TextBox 98"/>
          <p:cNvSpPr txBox="1"/>
          <p:nvPr/>
        </p:nvSpPr>
        <p:spPr>
          <a:xfrm rot="16200000">
            <a:off x="-1865" y="3600349"/>
            <a:ext cx="868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Vendor</a:t>
            </a:r>
          </a:p>
          <a:p>
            <a:pPr algn="ctr"/>
            <a:r>
              <a:rPr lang="en-US" dirty="0"/>
              <a:t>SDK</a:t>
            </a:r>
          </a:p>
        </p:txBody>
      </p:sp>
      <p:sp>
        <p:nvSpPr>
          <p:cNvPr id="100" name="TextBox 99"/>
          <p:cNvSpPr txBox="1"/>
          <p:nvPr/>
        </p:nvSpPr>
        <p:spPr>
          <a:xfrm rot="16200000">
            <a:off x="-113825" y="5368751"/>
            <a:ext cx="108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Switching</a:t>
            </a:r>
          </a:p>
          <a:p>
            <a:pPr algn="ctr"/>
            <a:r>
              <a:rPr lang="en-US" dirty="0"/>
              <a:t>Chip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8595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82033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441807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10330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8743578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1047144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8752543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643985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4139383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145255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</p:spTree>
    <p:extLst>
      <p:ext uri="{BB962C8B-B14F-4D97-AF65-F5344CB8AC3E}">
        <p14:creationId xmlns:p14="http://schemas.microsoft.com/office/powerpoint/2010/main" val="199260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517301" y="2447831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Routing Table</a:t>
            </a:r>
          </a:p>
          <a:p>
            <a:pPr algn="ctr"/>
            <a:r>
              <a:rPr lang="en-US" b="1" dirty="0"/>
              <a:t>(RIB)</a:t>
            </a:r>
          </a:p>
        </p:txBody>
      </p:sp>
      <p:cxnSp>
        <p:nvCxnSpPr>
          <p:cNvPr id="6" name="Straight Arrow Connector 5"/>
          <p:cNvCxnSpPr>
            <a:stCxn id="23" idx="2"/>
            <a:endCxn id="17" idx="0"/>
          </p:cNvCxnSpPr>
          <p:nvPr/>
        </p:nvCxnSpPr>
        <p:spPr>
          <a:xfrm>
            <a:off x="5438268" y="3182789"/>
            <a:ext cx="0" cy="5636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517301" y="3746424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Forwarding Table</a:t>
            </a:r>
          </a:p>
          <a:p>
            <a:pPr algn="ctr"/>
            <a:r>
              <a:rPr lang="en-US" b="1" dirty="0"/>
              <a:t>(FIB)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00949" y="3463672"/>
            <a:ext cx="3874614" cy="935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25486" y="3929237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25486" y="2628777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cxnSp>
        <p:nvCxnSpPr>
          <p:cNvPr id="29" name="Straight Arrow Connector 28"/>
          <p:cNvCxnSpPr>
            <a:endCxn id="23" idx="0"/>
          </p:cNvCxnSpPr>
          <p:nvPr/>
        </p:nvCxnSpPr>
        <p:spPr>
          <a:xfrm>
            <a:off x="5438267" y="1956740"/>
            <a:ext cx="1" cy="4910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82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74;p132"/>
          <p:cNvSpPr/>
          <p:nvPr/>
        </p:nvSpPr>
        <p:spPr>
          <a:xfrm>
            <a:off x="7624984" y="4274364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</a:t>
            </a:r>
            <a:r>
              <a:rPr lang="en" dirty="0"/>
              <a:t> Server</a:t>
            </a:r>
            <a:endParaRPr dirty="0"/>
          </a:p>
        </p:txBody>
      </p:sp>
      <p:sp>
        <p:nvSpPr>
          <p:cNvPr id="13" name="Google Shape;1275;p132"/>
          <p:cNvSpPr/>
          <p:nvPr/>
        </p:nvSpPr>
        <p:spPr>
          <a:xfrm>
            <a:off x="7624984" y="2655439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 </a:t>
            </a:r>
            <a:r>
              <a:rPr lang="en" dirty="0"/>
              <a:t>Client</a:t>
            </a:r>
            <a:endParaRPr dirty="0"/>
          </a:p>
        </p:txBody>
      </p:sp>
      <p:pic>
        <p:nvPicPr>
          <p:cNvPr id="14" name="Google Shape;1276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7934" y="157873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277;p132"/>
          <p:cNvSpPr txBox="1"/>
          <p:nvPr/>
        </p:nvSpPr>
        <p:spPr>
          <a:xfrm>
            <a:off x="3278959" y="2129114"/>
            <a:ext cx="1738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 </a:t>
            </a:r>
            <a:r>
              <a:rPr lang="en" sz="1600" dirty="0"/>
              <a:t>YANG</a:t>
            </a:r>
            <a:r>
              <a:rPr lang="en" sz="16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Compiler</a:t>
            </a:r>
            <a:endParaRPr sz="16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i="1" dirty="0"/>
              <a:t>(e.g. ygot)</a:t>
            </a:r>
            <a:endParaRPr sz="1400" i="1" dirty="0"/>
          </a:p>
        </p:txBody>
      </p:sp>
      <p:sp>
        <p:nvSpPr>
          <p:cNvPr id="16" name="Google Shape;1272;p132"/>
          <p:cNvSpPr/>
          <p:nvPr/>
        </p:nvSpPr>
        <p:spPr>
          <a:xfrm>
            <a:off x="1371110" y="1578714"/>
            <a:ext cx="1851300" cy="6599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/>
            </a:solidFill>
            <a:headEnd type="none" w="sm" len="sm"/>
            <a:tailEnd type="none" w="sm" len="sm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model.yang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" name="Google Shape;1278;p132"/>
          <p:cNvSpPr/>
          <p:nvPr/>
        </p:nvSpPr>
        <p:spPr>
          <a:xfrm>
            <a:off x="5130258" y="1578714"/>
            <a:ext cx="1921705" cy="6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err="1"/>
              <a:t>model.go</a:t>
            </a:r>
            <a:r>
              <a:rPr lang="en-US" sz="1600" b="1" dirty="0"/>
              <a:t>, </a:t>
            </a:r>
            <a:r>
              <a:rPr lang="en" sz="1600" b="1" dirty="0" err="1"/>
              <a:t>model.cc</a:t>
            </a:r>
            <a:r>
              <a:rPr lang="en-US" sz="1600" b="1" dirty="0"/>
              <a:t>, </a:t>
            </a:r>
            <a:r>
              <a:rPr lang="en" sz="1600" b="1" dirty="0"/>
              <a:t> </a:t>
            </a:r>
            <a:r>
              <a:rPr lang="en" sz="1600" b="1" dirty="0" err="1"/>
              <a:t>model.java</a:t>
            </a:r>
            <a:r>
              <a:rPr lang="en-US" sz="1600" b="1" dirty="0"/>
              <a:t>.</a:t>
            </a:r>
            <a:r>
              <a:rPr lang="en" sz="1600" b="1" dirty="0"/>
              <a:t> ...</a:t>
            </a:r>
            <a:endParaRPr sz="1600" b="1" dirty="0"/>
          </a:p>
        </p:txBody>
      </p:sp>
      <p:cxnSp>
        <p:nvCxnSpPr>
          <p:cNvPr id="19" name="Google Shape;1279;p132"/>
          <p:cNvCxnSpPr>
            <a:stCxn id="16" idx="3"/>
            <a:endCxn id="14" idx="1"/>
          </p:cNvCxnSpPr>
          <p:nvPr/>
        </p:nvCxnSpPr>
        <p:spPr>
          <a:xfrm>
            <a:off x="3222410" y="1908707"/>
            <a:ext cx="595524" cy="1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" name="Google Shape;1280;p132"/>
          <p:cNvCxnSpPr>
            <a:stCxn id="14" idx="3"/>
            <a:endCxn id="18" idx="1"/>
          </p:cNvCxnSpPr>
          <p:nvPr/>
        </p:nvCxnSpPr>
        <p:spPr>
          <a:xfrm flipV="1">
            <a:off x="4409386" y="1908714"/>
            <a:ext cx="720872" cy="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1281;p132"/>
          <p:cNvCxnSpPr>
            <a:stCxn id="18" idx="2"/>
            <a:endCxn id="27" idx="0"/>
          </p:cNvCxnSpPr>
          <p:nvPr/>
        </p:nvCxnSpPr>
        <p:spPr>
          <a:xfrm>
            <a:off x="6091111" y="2238714"/>
            <a:ext cx="14417" cy="1080594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83;p132"/>
          <p:cNvCxnSpPr>
            <a:stCxn id="27" idx="3"/>
            <a:endCxn id="13" idx="1"/>
          </p:cNvCxnSpPr>
          <p:nvPr/>
        </p:nvCxnSpPr>
        <p:spPr>
          <a:xfrm flipV="1">
            <a:off x="6401254" y="2866939"/>
            <a:ext cx="1223730" cy="7823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84;p132"/>
          <p:cNvCxnSpPr>
            <a:stCxn id="27" idx="3"/>
            <a:endCxn id="12" idx="1"/>
          </p:cNvCxnSpPr>
          <p:nvPr/>
        </p:nvCxnSpPr>
        <p:spPr>
          <a:xfrm>
            <a:off x="6401254" y="3649289"/>
            <a:ext cx="1223730" cy="8365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" name="Google Shape;1285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9802" y="331930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286;p132"/>
          <p:cNvSpPr txBox="1"/>
          <p:nvPr/>
        </p:nvSpPr>
        <p:spPr>
          <a:xfrm>
            <a:off x="3817934" y="3133894"/>
            <a:ext cx="2100750" cy="903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Language-Specific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Compiler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i="1" dirty="0">
                <a:solidFill>
                  <a:schemeClr val="dk1"/>
                </a:solidFill>
              </a:rPr>
              <a:t>(e.g. go, </a:t>
            </a:r>
            <a:r>
              <a:rPr lang="en-US" sz="1400" i="1" dirty="0">
                <a:solidFill>
                  <a:schemeClr val="dk1"/>
                </a:solidFill>
              </a:rPr>
              <a:t>g</a:t>
            </a:r>
            <a:r>
              <a:rPr lang="en" sz="1400" i="1" dirty="0">
                <a:solidFill>
                  <a:schemeClr val="dk1"/>
                </a:solidFill>
              </a:rPr>
              <a:t>cc, javac)</a:t>
            </a:r>
            <a:endParaRPr sz="1400" i="1" dirty="0">
              <a:solidFill>
                <a:schemeClr val="dk1"/>
              </a:solidFill>
            </a:endParaRPr>
          </a:p>
        </p:txBody>
      </p:sp>
      <p:sp>
        <p:nvSpPr>
          <p:cNvPr id="30" name="Google Shape;1287;p132"/>
          <p:cNvSpPr txBox="1"/>
          <p:nvPr/>
        </p:nvSpPr>
        <p:spPr>
          <a:xfrm>
            <a:off x="8684583" y="3232985"/>
            <a:ext cx="2274361" cy="88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Model-Independent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dirty="0"/>
              <a:t>Runtime API</a:t>
            </a:r>
            <a:r>
              <a:rPr lang="en-US" sz="1600" dirty="0"/>
              <a:t>, represented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as a </a:t>
            </a:r>
            <a:r>
              <a:rPr lang="en-US" sz="1600" dirty="0" err="1"/>
              <a:t>ProtoBuf</a:t>
            </a:r>
            <a:endParaRPr lang="en-US"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dirty="0"/>
          </a:p>
        </p:txBody>
      </p:sp>
      <p:sp>
        <p:nvSpPr>
          <p:cNvPr id="31" name="Google Shape;1288;p132"/>
          <p:cNvSpPr/>
          <p:nvPr/>
        </p:nvSpPr>
        <p:spPr>
          <a:xfrm>
            <a:off x="8416684" y="3078439"/>
            <a:ext cx="267900" cy="1195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3458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4130497" y="4648432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4130497" y="4921710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5593059" y="5388974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6939312" y="4598270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9521859" y="4612667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9289114" y="5108604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9227746" y="4605484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8206344" y="4907282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6976034" y="4892976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5629755" y="4612515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8126418" y="4605484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7067827" y="5374546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9609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3674" y="482780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3110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5240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6022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5525731" y="4648585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4373" y="4383529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3882053" y="2105628"/>
            <a:ext cx="7658783" cy="1883237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7" name="Google Shape;1474;p153"/>
          <p:cNvSpPr/>
          <p:nvPr/>
        </p:nvSpPr>
        <p:spPr>
          <a:xfrm>
            <a:off x="4034143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8" name="Google Shape;1475;p153"/>
          <p:cNvSpPr/>
          <p:nvPr/>
        </p:nvSpPr>
        <p:spPr>
          <a:xfrm>
            <a:off x="7463187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dirty="0"/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" name="Google Shape;1476;p153"/>
          <p:cNvSpPr/>
          <p:nvPr/>
        </p:nvSpPr>
        <p:spPr>
          <a:xfrm>
            <a:off x="5771256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0" name="Google Shape;1477;p153"/>
          <p:cNvSpPr/>
          <p:nvPr/>
        </p:nvSpPr>
        <p:spPr>
          <a:xfrm>
            <a:off x="9139908" y="3770445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1478;p153"/>
          <p:cNvGrpSpPr/>
          <p:nvPr/>
        </p:nvGrpSpPr>
        <p:grpSpPr>
          <a:xfrm>
            <a:off x="4033534" y="3066670"/>
            <a:ext cx="6526148" cy="624384"/>
            <a:chOff x="1857562" y="1862873"/>
            <a:chExt cx="5368339" cy="510651"/>
          </a:xfrm>
          <a:solidFill>
            <a:schemeClr val="bg2">
              <a:lumMod val="50000"/>
            </a:schemeClr>
          </a:solidFill>
        </p:grpSpPr>
        <p:sp>
          <p:nvSpPr>
            <p:cNvPr id="52" name="Google Shape;1479;p153"/>
            <p:cNvSpPr/>
            <p:nvPr/>
          </p:nvSpPr>
          <p:spPr>
            <a:xfrm>
              <a:off x="1858062" y="1862873"/>
              <a:ext cx="4896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OVS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480;p153"/>
            <p:cNvSpPr/>
            <p:nvPr/>
          </p:nvSpPr>
          <p:spPr>
            <a:xfrm>
              <a:off x="2450878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>
                  <a:solidFill>
                    <a:schemeClr val="bg1"/>
                  </a:solidFill>
                </a:rPr>
                <a:t>BMv2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81;p153"/>
            <p:cNvSpPr/>
            <p:nvPr/>
          </p:nvSpPr>
          <p:spPr>
            <a:xfrm>
              <a:off x="3114344" y="1863225"/>
              <a:ext cx="6909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Barefoot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82;p153"/>
            <p:cNvSpPr/>
            <p:nvPr/>
          </p:nvSpPr>
          <p:spPr>
            <a:xfrm>
              <a:off x="3871416" y="1863225"/>
              <a:ext cx="6273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Cavium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483;p153"/>
            <p:cNvSpPr/>
            <p:nvPr/>
          </p:nvSpPr>
          <p:spPr>
            <a:xfrm>
              <a:off x="4565397" y="1862873"/>
              <a:ext cx="7044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Mellanox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484;p153"/>
            <p:cNvSpPr/>
            <p:nvPr/>
          </p:nvSpPr>
          <p:spPr>
            <a:xfrm>
              <a:off x="5346857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Ciena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485;p153"/>
            <p:cNvSpPr/>
            <p:nvPr/>
          </p:nvSpPr>
          <p:spPr>
            <a:xfrm>
              <a:off x="5987529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Cisco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486;p153"/>
            <p:cNvSpPr/>
            <p:nvPr/>
          </p:nvSpPr>
          <p:spPr>
            <a:xfrm>
              <a:off x="6642022" y="1862873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Corsa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487;p153"/>
            <p:cNvSpPr/>
            <p:nvPr/>
          </p:nvSpPr>
          <p:spPr>
            <a:xfrm>
              <a:off x="1857562" y="2150024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Fujitsu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488;p153"/>
            <p:cNvSpPr/>
            <p:nvPr/>
          </p:nvSpPr>
          <p:spPr>
            <a:xfrm>
              <a:off x="2528661" y="2128625"/>
              <a:ext cx="4071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HP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489;p153"/>
            <p:cNvSpPr/>
            <p:nvPr/>
          </p:nvSpPr>
          <p:spPr>
            <a:xfrm>
              <a:off x="3002054" y="2128775"/>
              <a:ext cx="7044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Huawei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0;p153"/>
            <p:cNvSpPr/>
            <p:nvPr/>
          </p:nvSpPr>
          <p:spPr>
            <a:xfrm>
              <a:off x="3758983" y="2128250"/>
              <a:ext cx="6273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Juniper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1;p153"/>
            <p:cNvSpPr/>
            <p:nvPr/>
          </p:nvSpPr>
          <p:spPr>
            <a:xfrm>
              <a:off x="4457980" y="2128238"/>
              <a:ext cx="7860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Lumentum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2;p153"/>
            <p:cNvSpPr/>
            <p:nvPr/>
          </p:nvSpPr>
          <p:spPr>
            <a:xfrm>
              <a:off x="5304275" y="2128238"/>
              <a:ext cx="7860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Microsemi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3;p153"/>
            <p:cNvSpPr/>
            <p:nvPr/>
          </p:nvSpPr>
          <p:spPr>
            <a:xfrm>
              <a:off x="6150575" y="2128250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Polatis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4;p153"/>
            <p:cNvSpPr txBox="1"/>
            <p:nvPr/>
          </p:nvSpPr>
          <p:spPr>
            <a:xfrm>
              <a:off x="6766200" y="2126778"/>
              <a:ext cx="459701" cy="214683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 b="1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...</a:t>
              </a:r>
              <a:endParaRPr sz="1200" b="1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1495;p153"/>
          <p:cNvSpPr/>
          <p:nvPr/>
        </p:nvSpPr>
        <p:spPr>
          <a:xfrm>
            <a:off x="5233114" y="1971126"/>
            <a:ext cx="1115363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FlowRule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" name="Google Shape;1496;p153"/>
          <p:cNvSpPr/>
          <p:nvPr/>
        </p:nvSpPr>
        <p:spPr>
          <a:xfrm>
            <a:off x="4034143" y="1971126"/>
            <a:ext cx="1115363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Topology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0" name="Google Shape;1497;p153"/>
          <p:cNvSpPr/>
          <p:nvPr/>
        </p:nvSpPr>
        <p:spPr>
          <a:xfrm>
            <a:off x="6432085" y="1971126"/>
            <a:ext cx="1527971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FlowObjective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1" name="Google Shape;1498;p153"/>
          <p:cNvSpPr/>
          <p:nvPr/>
        </p:nvSpPr>
        <p:spPr>
          <a:xfrm>
            <a:off x="8043938" y="1971126"/>
            <a:ext cx="941066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2" name="Google Shape;1499;p153"/>
          <p:cNvSpPr/>
          <p:nvPr/>
        </p:nvSpPr>
        <p:spPr>
          <a:xfrm>
            <a:off x="9060060" y="1971126"/>
            <a:ext cx="941066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gNOI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5" name="Google Shape;1502;p153"/>
          <p:cNvSpPr txBox="1"/>
          <p:nvPr/>
        </p:nvSpPr>
        <p:spPr>
          <a:xfrm>
            <a:off x="10076182" y="1965773"/>
            <a:ext cx="472098" cy="3094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1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6" name="Google Shape;1503;p153"/>
          <p:cNvSpPr/>
          <p:nvPr/>
        </p:nvSpPr>
        <p:spPr>
          <a:xfrm>
            <a:off x="4034143" y="2365258"/>
            <a:ext cx="6514137" cy="597911"/>
          </a:xfrm>
          <a:prstGeom prst="rect">
            <a:avLst/>
          </a:prstGeom>
          <a:solidFill>
            <a:schemeClr val="accent1"/>
          </a:solidFill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chemeClr val="bg1"/>
                </a:solidFill>
                <a:ea typeface="Arial"/>
                <a:cs typeface="Arial"/>
                <a:sym typeface="Arial"/>
              </a:rPr>
              <a:t>Distributed</a:t>
            </a:r>
            <a:r>
              <a:rPr lang="en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C</a:t>
            </a:r>
            <a:r>
              <a:rPr lang="en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ore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6" name="Google Shape;1513;p153"/>
          <p:cNvSpPr/>
          <p:nvPr/>
        </p:nvSpPr>
        <p:spPr>
          <a:xfrm>
            <a:off x="6267826" y="832729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1514;p153"/>
          <p:cNvSpPr/>
          <p:nvPr/>
        </p:nvSpPr>
        <p:spPr>
          <a:xfrm>
            <a:off x="6345465" y="924066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1515;p153"/>
          <p:cNvSpPr/>
          <p:nvPr/>
        </p:nvSpPr>
        <p:spPr>
          <a:xfrm>
            <a:off x="6432092" y="1005927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Control </a:t>
            </a:r>
            <a:r>
              <a:rPr lang="en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Apps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1519;p153"/>
          <p:cNvCxnSpPr/>
          <p:nvPr/>
        </p:nvCxnSpPr>
        <p:spPr>
          <a:xfrm flipH="1">
            <a:off x="4591708" y="1501864"/>
            <a:ext cx="2604369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3" name="Google Shape;1520;p153"/>
          <p:cNvCxnSpPr/>
          <p:nvPr/>
        </p:nvCxnSpPr>
        <p:spPr>
          <a:xfrm flipH="1">
            <a:off x="5790915" y="1501864"/>
            <a:ext cx="1405162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4" name="Google Shape;1521;p153"/>
          <p:cNvCxnSpPr/>
          <p:nvPr/>
        </p:nvCxnSpPr>
        <p:spPr>
          <a:xfrm>
            <a:off x="7196077" y="1501864"/>
            <a:ext cx="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5" name="Google Shape;1522;p153"/>
          <p:cNvCxnSpPr/>
          <p:nvPr/>
        </p:nvCxnSpPr>
        <p:spPr>
          <a:xfrm>
            <a:off x="7196077" y="1501864"/>
            <a:ext cx="1318536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6" name="Google Shape;1523;p153"/>
          <p:cNvCxnSpPr/>
          <p:nvPr/>
        </p:nvCxnSpPr>
        <p:spPr>
          <a:xfrm>
            <a:off x="7196077" y="1501864"/>
            <a:ext cx="233440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2767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5226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2134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Left Brace 99"/>
          <p:cNvSpPr/>
          <p:nvPr/>
        </p:nvSpPr>
        <p:spPr>
          <a:xfrm>
            <a:off x="3586896" y="3067100"/>
            <a:ext cx="140158" cy="106155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1387419" y="3228709"/>
            <a:ext cx="226459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Southbound Plugins</a:t>
            </a:r>
          </a:p>
          <a:p>
            <a:pPr algn="r"/>
            <a:r>
              <a:rPr lang="en-US" sz="1600" dirty="0"/>
              <a:t>Device-specific Drivers</a:t>
            </a:r>
          </a:p>
          <a:p>
            <a:pPr algn="r"/>
            <a:r>
              <a:rPr lang="en-US" sz="1600" dirty="0"/>
              <a:t>Shared Protocol Libraries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22459" y="1876135"/>
            <a:ext cx="1864096" cy="488720"/>
            <a:chOff x="1822459" y="1876135"/>
            <a:chExt cx="1864096" cy="488720"/>
          </a:xfrm>
        </p:grpSpPr>
        <p:sp>
          <p:nvSpPr>
            <p:cNvPr id="3" name="Left Brace 2"/>
            <p:cNvSpPr/>
            <p:nvPr/>
          </p:nvSpPr>
          <p:spPr>
            <a:xfrm>
              <a:off x="3566885" y="1876135"/>
              <a:ext cx="119670" cy="48872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822459" y="1954096"/>
              <a:ext cx="1795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Northbound APIs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262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30;p154"/>
          <p:cNvSpPr/>
          <p:nvPr/>
        </p:nvSpPr>
        <p:spPr>
          <a:xfrm>
            <a:off x="3855176" y="4031210"/>
            <a:ext cx="11106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Google Shape;1531;p154"/>
          <p:cNvSpPr/>
          <p:nvPr/>
        </p:nvSpPr>
        <p:spPr>
          <a:xfrm>
            <a:off x="5116977" y="4031211"/>
            <a:ext cx="11640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1" name="Google Shape;1532;p154"/>
          <p:cNvSpPr/>
          <p:nvPr/>
        </p:nvSpPr>
        <p:spPr>
          <a:xfrm>
            <a:off x="6416453" y="4031211"/>
            <a:ext cx="1110600" cy="532272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Netconf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2" name="Google Shape;1533;p154"/>
          <p:cNvSpPr/>
          <p:nvPr/>
        </p:nvSpPr>
        <p:spPr>
          <a:xfrm>
            <a:off x="7697092" y="4031210"/>
            <a:ext cx="1110600" cy="532273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/>
              <a:t>...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Google Shape;1534;p154"/>
          <p:cNvSpPr/>
          <p:nvPr/>
        </p:nvSpPr>
        <p:spPr>
          <a:xfrm>
            <a:off x="3855176" y="3503075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Rule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14" name="Google Shape;1535;p154"/>
          <p:cNvSpPr/>
          <p:nvPr/>
        </p:nvSpPr>
        <p:spPr>
          <a:xfrm>
            <a:off x="3855177" y="2806759"/>
            <a:ext cx="12807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OF-DPA Pipeline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Google Shape;1536;p154"/>
          <p:cNvSpPr/>
          <p:nvPr/>
        </p:nvSpPr>
        <p:spPr>
          <a:xfrm>
            <a:off x="5287313" y="2806747"/>
            <a:ext cx="17475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Single Table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6" name="Google Shape;1537;p154"/>
          <p:cNvSpPr/>
          <p:nvPr/>
        </p:nvSpPr>
        <p:spPr>
          <a:xfrm>
            <a:off x="7186650" y="2806747"/>
            <a:ext cx="16206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P4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-Defined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8" name="Google Shape;1538;p154"/>
          <p:cNvSpPr/>
          <p:nvPr/>
        </p:nvSpPr>
        <p:spPr>
          <a:xfrm>
            <a:off x="3855176" y="2281886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Objective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cxnSp>
        <p:nvCxnSpPr>
          <p:cNvPr id="19" name="Google Shape;1540;p154"/>
          <p:cNvCxnSpPr>
            <a:stCxn id="20" idx="2"/>
            <a:endCxn id="25" idx="0"/>
          </p:cNvCxnSpPr>
          <p:nvPr/>
        </p:nvCxnSpPr>
        <p:spPr>
          <a:xfrm>
            <a:off x="3458752" y="1781330"/>
            <a:ext cx="0" cy="2723949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" name="Google Shape;1541;p154"/>
          <p:cNvSpPr txBox="1"/>
          <p:nvPr/>
        </p:nvSpPr>
        <p:spPr>
          <a:xfrm>
            <a:off x="2797402" y="1398503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Abstract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5" name="Google Shape;1541;p154"/>
          <p:cNvSpPr txBox="1"/>
          <p:nvPr/>
        </p:nvSpPr>
        <p:spPr>
          <a:xfrm>
            <a:off x="2797402" y="4505279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Concrete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7019" y="2931442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Multiple Pipelines</a:t>
            </a:r>
          </a:p>
        </p:txBody>
      </p:sp>
      <p:sp>
        <p:nvSpPr>
          <p:cNvPr id="3" name="Right Brace 2"/>
          <p:cNvSpPr/>
          <p:nvPr/>
        </p:nvSpPr>
        <p:spPr>
          <a:xfrm>
            <a:off x="8890379" y="2806747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047019" y="4115779"/>
            <a:ext cx="16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Drivers</a:t>
            </a:r>
          </a:p>
        </p:txBody>
      </p:sp>
      <p:sp>
        <p:nvSpPr>
          <p:cNvPr id="21" name="Right Brace 20"/>
          <p:cNvSpPr/>
          <p:nvPr/>
        </p:nvSpPr>
        <p:spPr>
          <a:xfrm>
            <a:off x="8890379" y="3991084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538;p154"/>
          <p:cNvSpPr/>
          <p:nvPr/>
        </p:nvSpPr>
        <p:spPr>
          <a:xfrm>
            <a:off x="3855176" y="1753258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Intents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49822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26935" y="2526439"/>
            <a:ext cx="6153938" cy="896976"/>
            <a:chOff x="817418" y="3084551"/>
            <a:chExt cx="6153938" cy="896976"/>
          </a:xfrm>
        </p:grpSpPr>
        <p:sp>
          <p:nvSpPr>
            <p:cNvPr id="75" name="Google Shape;1473;p153"/>
            <p:cNvSpPr/>
            <p:nvPr/>
          </p:nvSpPr>
          <p:spPr>
            <a:xfrm>
              <a:off x="817418" y="3171820"/>
              <a:ext cx="6153938" cy="809707"/>
            </a:xfrm>
            <a:prstGeom prst="roundRect">
              <a:avLst>
                <a:gd name="adj" fmla="val 16667"/>
              </a:avLst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 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ONOS</a:t>
              </a:r>
              <a:endParaRPr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5;p153"/>
            <p:cNvSpPr/>
            <p:nvPr/>
          </p:nvSpPr>
          <p:spPr>
            <a:xfrm>
              <a:off x="2124078" y="3084551"/>
              <a:ext cx="1115363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FlowRule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6;p153"/>
            <p:cNvSpPr/>
            <p:nvPr/>
          </p:nvSpPr>
          <p:spPr>
            <a:xfrm>
              <a:off x="925107" y="3084551"/>
              <a:ext cx="1115363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Topology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7;p153"/>
            <p:cNvSpPr/>
            <p:nvPr/>
          </p:nvSpPr>
          <p:spPr>
            <a:xfrm>
              <a:off x="3323049" y="3084551"/>
              <a:ext cx="1527971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FlowObjective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8;p153"/>
            <p:cNvSpPr/>
            <p:nvPr/>
          </p:nvSpPr>
          <p:spPr>
            <a:xfrm>
              <a:off x="4934902" y="3084551"/>
              <a:ext cx="941066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gNMI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9;p153"/>
            <p:cNvSpPr/>
            <p:nvPr/>
          </p:nvSpPr>
          <p:spPr>
            <a:xfrm>
              <a:off x="5951024" y="3084551"/>
              <a:ext cx="941066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gNOI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1833;p166"/>
          <p:cNvSpPr/>
          <p:nvPr/>
        </p:nvSpPr>
        <p:spPr>
          <a:xfrm>
            <a:off x="3518527" y="49526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1835;p166"/>
          <p:cNvSpPr/>
          <p:nvPr/>
        </p:nvSpPr>
        <p:spPr>
          <a:xfrm>
            <a:off x="3601657" y="56301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 spec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515;p153"/>
          <p:cNvSpPr/>
          <p:nvPr/>
        </p:nvSpPr>
        <p:spPr>
          <a:xfrm>
            <a:off x="3239918" y="1246918"/>
            <a:ext cx="1527971" cy="8187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Zero-Touch Provisioning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App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3" name="Straight Arrow Connector 2"/>
          <p:cNvCxnSpPr>
            <a:stCxn id="53" idx="2"/>
            <a:endCxn id="60" idx="0"/>
          </p:cNvCxnSpPr>
          <p:nvPr/>
        </p:nvCxnSpPr>
        <p:spPr>
          <a:xfrm>
            <a:off x="4003903" y="858334"/>
            <a:ext cx="1" cy="38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60" idx="2"/>
            <a:endCxn id="64" idx="0"/>
          </p:cNvCxnSpPr>
          <p:nvPr/>
        </p:nvCxnSpPr>
        <p:spPr>
          <a:xfrm flipH="1">
            <a:off x="1592306" y="2065654"/>
            <a:ext cx="241159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0" idx="2"/>
            <a:endCxn id="63" idx="0"/>
          </p:cNvCxnSpPr>
          <p:nvPr/>
        </p:nvCxnSpPr>
        <p:spPr>
          <a:xfrm flipH="1">
            <a:off x="2791277" y="2065654"/>
            <a:ext cx="1212627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0" idx="2"/>
            <a:endCxn id="65" idx="0"/>
          </p:cNvCxnSpPr>
          <p:nvPr/>
        </p:nvCxnSpPr>
        <p:spPr>
          <a:xfrm>
            <a:off x="4003904" y="2065654"/>
            <a:ext cx="1926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0" idx="2"/>
            <a:endCxn id="66" idx="0"/>
          </p:cNvCxnSpPr>
          <p:nvPr/>
        </p:nvCxnSpPr>
        <p:spPr>
          <a:xfrm>
            <a:off x="4003904" y="2065654"/>
            <a:ext cx="15110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endCxn id="67" idx="0"/>
          </p:cNvCxnSpPr>
          <p:nvPr/>
        </p:nvCxnSpPr>
        <p:spPr>
          <a:xfrm>
            <a:off x="4003903" y="2080534"/>
            <a:ext cx="2527171" cy="445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1631790" y="3901400"/>
            <a:ext cx="4919777" cy="1342519"/>
            <a:chOff x="1867501" y="3664682"/>
            <a:chExt cx="4919777" cy="1342519"/>
          </a:xfrm>
        </p:grpSpPr>
        <p:cxnSp>
          <p:nvCxnSpPr>
            <p:cNvPr id="89" name="Google Shape;1453;p153"/>
            <p:cNvCxnSpPr/>
            <p:nvPr/>
          </p:nvCxnSpPr>
          <p:spPr>
            <a:xfrm rot="10800000" flipH="1">
              <a:off x="2346187" y="4691708"/>
              <a:ext cx="1352282" cy="14306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1454;p153"/>
            <p:cNvCxnSpPr/>
            <p:nvPr/>
          </p:nvCxnSpPr>
          <p:spPr>
            <a:xfrm>
              <a:off x="3999171" y="3944196"/>
              <a:ext cx="905000" cy="25136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1457;p153"/>
            <p:cNvCxnSpPr/>
            <p:nvPr/>
          </p:nvCxnSpPr>
          <p:spPr>
            <a:xfrm flipH="1">
              <a:off x="5980874" y="3908218"/>
              <a:ext cx="324589" cy="769215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1458;p153"/>
            <p:cNvCxnSpPr/>
            <p:nvPr/>
          </p:nvCxnSpPr>
          <p:spPr>
            <a:xfrm rot="10800000">
              <a:off x="4959472" y="4210016"/>
              <a:ext cx="911494" cy="481630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1459;p153"/>
            <p:cNvCxnSpPr/>
            <p:nvPr/>
          </p:nvCxnSpPr>
          <p:spPr>
            <a:xfrm rot="10800000" flipH="1">
              <a:off x="3729162" y="4195710"/>
              <a:ext cx="1132062" cy="45998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1460;p153"/>
            <p:cNvCxnSpPr/>
            <p:nvPr/>
          </p:nvCxnSpPr>
          <p:spPr>
            <a:xfrm flipV="1">
              <a:off x="2355173" y="4072046"/>
              <a:ext cx="984902" cy="5764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1461;p153"/>
            <p:cNvCxnSpPr/>
            <p:nvPr/>
          </p:nvCxnSpPr>
          <p:spPr>
            <a:xfrm flipH="1">
              <a:off x="4879546" y="3908218"/>
              <a:ext cx="1315753" cy="27327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1462;p153"/>
            <p:cNvCxnSpPr/>
            <p:nvPr/>
          </p:nvCxnSpPr>
          <p:spPr>
            <a:xfrm>
              <a:off x="3820955" y="4677280"/>
              <a:ext cx="2092610" cy="2164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1" name="Google Shape;1466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986238" y="3664682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468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58368" y="3944197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470;p153"/>
            <p:cNvCxnSpPr/>
            <p:nvPr/>
          </p:nvCxnSpPr>
          <p:spPr>
            <a:xfrm>
              <a:off x="2278859" y="3951319"/>
              <a:ext cx="1419774" cy="7475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5" name="Google Shape;1471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67501" y="3686263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25895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438354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05262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1" name="Straight Arrow Connector 110"/>
          <p:cNvCxnSpPr>
            <a:stCxn id="75" idx="2"/>
          </p:cNvCxnSpPr>
          <p:nvPr/>
        </p:nvCxnSpPr>
        <p:spPr>
          <a:xfrm flipH="1">
            <a:off x="3493450" y="3423415"/>
            <a:ext cx="510454" cy="608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813948" y="3542878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Software, Certs, </a:t>
            </a:r>
            <a:r>
              <a:rPr lang="en-US" dirty="0" err="1"/>
              <a:t>Config</a:t>
            </a:r>
            <a:r>
              <a:rPr lang="en-US" dirty="0"/>
              <a:t>, Pipeline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3104364" y="3912210"/>
            <a:ext cx="844399" cy="578512"/>
          </a:xfrm>
          <a:prstGeom prst="rect">
            <a:avLst/>
          </a:prstGeom>
          <a:blipFill dpi="0" rotWithShape="1">
            <a:blip r:embed="rId4">
              <a:alphaModFix amt="3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87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564089" y="5483275"/>
            <a:ext cx="5666894" cy="12902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Atomix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24545" y="61408"/>
            <a:ext cx="1911928" cy="102003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Control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24545" y="1736961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Topology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673928" y="437206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Event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2673927" y="238119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881745" y="107071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893127" y="108377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92219" y="1246595"/>
            <a:ext cx="160402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Topology Event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1969315" y="1224536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52056" y="3662252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Link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52056" y="5606244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301438" y="4306488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301437" y="6002282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509256" y="4936221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520638" y="4949284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30013" y="4958637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00487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782470" y="3655127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Device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782470" y="5599119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031852" y="4299363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031851" y="599515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239670" y="492909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251052" y="494215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260360" y="4947743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338721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cxnSp>
        <p:nvCxnSpPr>
          <p:cNvPr id="43" name="Straight Arrow Connector 42"/>
          <p:cNvCxnSpPr>
            <a:stCxn id="40" idx="2"/>
            <a:endCxn id="30" idx="0"/>
          </p:cNvCxnSpPr>
          <p:nvPr/>
        </p:nvCxnSpPr>
        <p:spPr>
          <a:xfrm>
            <a:off x="3380509" y="3025434"/>
            <a:ext cx="1357925" cy="6296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0" idx="2"/>
            <a:endCxn id="22" idx="0"/>
          </p:cNvCxnSpPr>
          <p:nvPr/>
        </p:nvCxnSpPr>
        <p:spPr>
          <a:xfrm flipH="1">
            <a:off x="2008020" y="3025434"/>
            <a:ext cx="1372489" cy="6368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572098" y="3021078"/>
            <a:ext cx="1357925" cy="629693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833846" y="3021078"/>
            <a:ext cx="1372489" cy="636818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951705" y="3138587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284221" y="3125125"/>
            <a:ext cx="138621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Device </a:t>
            </a:r>
            <a:r>
              <a:rPr lang="en-US" dirty="0"/>
              <a:t>Event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356360" y="3133832"/>
            <a:ext cx="11354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/>
              <a:t>Link Event</a:t>
            </a:r>
          </a:p>
        </p:txBody>
      </p:sp>
    </p:spTree>
    <p:extLst>
      <p:ext uri="{BB962C8B-B14F-4D97-AF65-F5344CB8AC3E}">
        <p14:creationId xmlns:p14="http://schemas.microsoft.com/office/powerpoint/2010/main" val="204483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0439" y="1306650"/>
            <a:ext cx="9247239" cy="752168"/>
          </a:xfrm>
          <a:prstGeom prst="rect">
            <a:avLst/>
          </a:prstGeom>
          <a:noFill/>
          <a:ln w="3810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97867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782538" y="1306650"/>
            <a:ext cx="0" cy="752168"/>
          </a:xfrm>
          <a:prstGeom prst="line">
            <a:avLst/>
          </a:prstGeom>
          <a:ln w="3810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9482602" y="1306650"/>
            <a:ext cx="2286616" cy="75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2506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29825" y="1467291"/>
            <a:ext cx="16001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433862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8844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TCP/UDP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12479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7696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044555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Type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529786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272116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029205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039041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5796412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542567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Proto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24039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4303795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cxnSp>
        <p:nvCxnSpPr>
          <p:cNvPr id="48" name="Straight Connector 47"/>
          <p:cNvCxnSpPr/>
          <p:nvPr/>
        </p:nvCxnSpPr>
        <p:spPr>
          <a:xfrm>
            <a:off x="5771543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7251301" y="1306650"/>
            <a:ext cx="0" cy="752168"/>
          </a:xfrm>
          <a:prstGeom prst="line">
            <a:avLst/>
          </a:prstGeom>
          <a:ln w="3810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40203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993621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735951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8762720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270960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013294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6506652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535957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8" name="Right Brace 57"/>
          <p:cNvSpPr/>
          <p:nvPr/>
        </p:nvSpPr>
        <p:spPr>
          <a:xfrm rot="16200000">
            <a:off x="1549399" y="29427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Brace 58"/>
          <p:cNvSpPr/>
          <p:nvPr/>
        </p:nvSpPr>
        <p:spPr>
          <a:xfrm rot="16200000">
            <a:off x="4907986" y="-1077565"/>
            <a:ext cx="224885" cy="442663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Brace 60"/>
          <p:cNvSpPr/>
          <p:nvPr/>
        </p:nvSpPr>
        <p:spPr>
          <a:xfrm rot="16200000">
            <a:off x="8250086" y="34344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 flipH="1">
            <a:off x="650514" y="2066017"/>
            <a:ext cx="1389690" cy="109359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040203" y="2066017"/>
            <a:ext cx="1233964" cy="107047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/>
          <p:cNvGrpSpPr/>
          <p:nvPr/>
        </p:nvGrpSpPr>
        <p:grpSpPr>
          <a:xfrm>
            <a:off x="643365" y="3126658"/>
            <a:ext cx="2873641" cy="1587081"/>
            <a:chOff x="3529786" y="5279920"/>
            <a:chExt cx="2873641" cy="1587081"/>
          </a:xfrm>
        </p:grpSpPr>
        <p:sp>
          <p:nvSpPr>
            <p:cNvPr id="85" name="Rectangle 84"/>
            <p:cNvSpPr/>
            <p:nvPr/>
          </p:nvSpPr>
          <p:spPr>
            <a:xfrm>
              <a:off x="3529786" y="5289749"/>
              <a:ext cx="2630802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4918384" y="5289749"/>
              <a:ext cx="0" cy="752168"/>
            </a:xfrm>
            <a:prstGeom prst="line">
              <a:avLst/>
            </a:prstGeom>
            <a:ln w="19050">
              <a:solidFill>
                <a:srgbClr val="5B9BD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5296924" y="5279920"/>
              <a:ext cx="0" cy="752168"/>
            </a:xfrm>
            <a:prstGeom prst="line">
              <a:avLst/>
            </a:prstGeom>
            <a:ln w="19050">
              <a:solidFill>
                <a:srgbClr val="5B9BD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/>
            <p:cNvSpPr txBox="1"/>
            <p:nvPr/>
          </p:nvSpPr>
          <p:spPr>
            <a:xfrm>
              <a:off x="5041660" y="552928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VLAN ID</a:t>
              </a:r>
              <a:endParaRPr 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13574" y="5523705"/>
              <a:ext cx="958632" cy="319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Ctl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536936" y="5516066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Type</a:t>
              </a:r>
            </a:p>
          </p:txBody>
        </p:sp>
        <p:sp>
          <p:nvSpPr>
            <p:cNvPr id="91" name="Right Brace 90"/>
            <p:cNvSpPr/>
            <p:nvPr/>
          </p:nvSpPr>
          <p:spPr>
            <a:xfrm rot="5400000" flipV="1">
              <a:off x="4755257" y="4881893"/>
              <a:ext cx="187011" cy="262365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942733" y="6331470"/>
              <a:ext cx="184614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Optional 802.1Q VLAN Tag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1186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Straight Arrow Connector 67"/>
          <p:cNvCxnSpPr>
            <a:stCxn id="37" idx="0"/>
          </p:cNvCxnSpPr>
          <p:nvPr/>
        </p:nvCxnSpPr>
        <p:spPr>
          <a:xfrm>
            <a:off x="9864889" y="4897599"/>
            <a:ext cx="7720" cy="85724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5" idx="0"/>
          </p:cNvCxnSpPr>
          <p:nvPr/>
        </p:nvCxnSpPr>
        <p:spPr>
          <a:xfrm>
            <a:off x="2023252" y="4928905"/>
            <a:ext cx="10832" cy="825934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7694704" y="4430777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908381" y="4443242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4" idx="0"/>
          </p:cNvCxnSpPr>
          <p:nvPr/>
        </p:nvCxnSpPr>
        <p:spPr>
          <a:xfrm>
            <a:off x="4086972" y="4443242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1552356" y="5767304"/>
            <a:ext cx="10431826" cy="5919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Fine-grain, In-band Measurement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571313" y="1574254"/>
            <a:ext cx="1412870" cy="134093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Generation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Analysis</a:t>
            </a:r>
          </a:p>
        </p:txBody>
      </p:sp>
      <p:cxnSp>
        <p:nvCxnSpPr>
          <p:cNvPr id="8" name="Straight Arrow Connector 7"/>
          <p:cNvCxnSpPr>
            <a:stCxn id="3" idx="1"/>
          </p:cNvCxnSpPr>
          <p:nvPr/>
        </p:nvCxnSpPr>
        <p:spPr>
          <a:xfrm flipH="1" flipV="1">
            <a:off x="8757701" y="1574252"/>
            <a:ext cx="1813612" cy="67047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1"/>
          </p:cNvCxnSpPr>
          <p:nvPr/>
        </p:nvCxnSpPr>
        <p:spPr>
          <a:xfrm flipH="1">
            <a:off x="8757701" y="2244722"/>
            <a:ext cx="1813612" cy="670467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3" idx="1"/>
          </p:cNvCxnSpPr>
          <p:nvPr/>
        </p:nvCxnSpPr>
        <p:spPr>
          <a:xfrm flipH="1" flipV="1">
            <a:off x="8757701" y="2244721"/>
            <a:ext cx="1813612" cy="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" idx="2"/>
          </p:cNvCxnSpPr>
          <p:nvPr/>
        </p:nvCxnSpPr>
        <p:spPr>
          <a:xfrm>
            <a:off x="11277748" y="2915190"/>
            <a:ext cx="13707" cy="2852114"/>
          </a:xfrm>
          <a:prstGeom prst="straightConnector1">
            <a:avLst/>
          </a:prstGeom>
          <a:ln w="57150">
            <a:solidFill>
              <a:schemeClr val="bg2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200000">
            <a:off x="8976027" y="1544081"/>
            <a:ext cx="898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Contract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24502" y="1974265"/>
            <a:ext cx="801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Control</a:t>
            </a:r>
          </a:p>
        </p:txBody>
      </p:sp>
      <p:sp>
        <p:nvSpPr>
          <p:cNvPr id="73" name="TextBox 72"/>
          <p:cNvSpPr txBox="1"/>
          <p:nvPr/>
        </p:nvSpPr>
        <p:spPr>
          <a:xfrm rot="-1260000">
            <a:off x="8908668" y="2377662"/>
            <a:ext cx="10331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Dataplane</a:t>
            </a:r>
            <a:endParaRPr lang="en-US" sz="1600" dirty="0"/>
          </a:p>
        </p:txBody>
      </p:sp>
      <p:pic>
        <p:nvPicPr>
          <p:cNvPr id="5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4736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7719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680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21742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 flipH="1">
            <a:off x="5119249" y="1889227"/>
            <a:ext cx="872039" cy="913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9" idx="2"/>
            <a:endCxn id="17" idx="0"/>
          </p:cNvCxnSpPr>
          <p:nvPr/>
        </p:nvCxnSpPr>
        <p:spPr>
          <a:xfrm flipH="1">
            <a:off x="6198906" y="1895471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493773" y="1885758"/>
            <a:ext cx="2338281" cy="919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6309741" y="1777893"/>
            <a:ext cx="1774107" cy="1297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430734" y="1895470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15" idx="0"/>
          </p:cNvCxnSpPr>
          <p:nvPr/>
        </p:nvCxnSpPr>
        <p:spPr>
          <a:xfrm>
            <a:off x="8256300" y="1895462"/>
            <a:ext cx="19925" cy="1129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40707" y="1872896"/>
            <a:ext cx="2630515" cy="916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482123" y="187289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122707" y="3929971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6122707" y="4444786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51" name="Elbow Connector 50"/>
          <p:cNvCxnSpPr>
            <a:stCxn id="48" idx="1"/>
          </p:cNvCxnSpPr>
          <p:nvPr/>
        </p:nvCxnSpPr>
        <p:spPr>
          <a:xfrm rot="10800000">
            <a:off x="5928989" y="3485185"/>
            <a:ext cx="193718" cy="66645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49" idx="1"/>
          </p:cNvCxnSpPr>
          <p:nvPr/>
        </p:nvCxnSpPr>
        <p:spPr>
          <a:xfrm rot="10800000">
            <a:off x="5818909" y="3467954"/>
            <a:ext cx="303799" cy="119850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4" idx="2"/>
          </p:cNvCxnSpPr>
          <p:nvPr/>
        </p:nvCxnSpPr>
        <p:spPr>
          <a:xfrm rot="16200000" flipH="1">
            <a:off x="5290631" y="3199597"/>
            <a:ext cx="785388" cy="8787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/>
          <p:nvPr/>
        </p:nvCxnSpPr>
        <p:spPr>
          <a:xfrm rot="16200000" flipH="1">
            <a:off x="4939322" y="3360907"/>
            <a:ext cx="1298006" cy="1068762"/>
          </a:xfrm>
          <a:prstGeom prst="bentConnector3">
            <a:avLst>
              <a:gd name="adj1" fmla="val 9909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/>
          <p:cNvSpPr/>
          <p:nvPr/>
        </p:nvSpPr>
        <p:spPr>
          <a:xfrm>
            <a:off x="8888150" y="5028054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1" name="Can 70"/>
          <p:cNvSpPr/>
          <p:nvPr/>
        </p:nvSpPr>
        <p:spPr>
          <a:xfrm>
            <a:off x="7934718" y="5396555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2" name="TextBox 71"/>
          <p:cNvSpPr txBox="1"/>
          <p:nvPr/>
        </p:nvSpPr>
        <p:spPr>
          <a:xfrm>
            <a:off x="8795915" y="5484436"/>
            <a:ext cx="867481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External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Routers</a:t>
            </a:r>
          </a:p>
        </p:txBody>
      </p:sp>
      <p:cxnSp>
        <p:nvCxnSpPr>
          <p:cNvPr id="74" name="Straight Connector 73"/>
          <p:cNvCxnSpPr>
            <a:stCxn id="15" idx="2"/>
            <a:endCxn id="59" idx="1"/>
          </p:cNvCxnSpPr>
          <p:nvPr/>
        </p:nvCxnSpPr>
        <p:spPr>
          <a:xfrm>
            <a:off x="8276225" y="3467954"/>
            <a:ext cx="953431" cy="156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16" idx="2"/>
            <a:endCxn id="71" idx="1"/>
          </p:cNvCxnSpPr>
          <p:nvPr/>
        </p:nvCxnSpPr>
        <p:spPr>
          <a:xfrm flipH="1">
            <a:off x="8276224" y="3232428"/>
            <a:ext cx="953433" cy="2164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6" idx="2"/>
            <a:endCxn id="59" idx="1"/>
          </p:cNvCxnSpPr>
          <p:nvPr/>
        </p:nvCxnSpPr>
        <p:spPr>
          <a:xfrm flipH="1">
            <a:off x="9229656" y="3232428"/>
            <a:ext cx="1" cy="1795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5" idx="2"/>
            <a:endCxn id="71" idx="1"/>
          </p:cNvCxnSpPr>
          <p:nvPr/>
        </p:nvCxnSpPr>
        <p:spPr>
          <a:xfrm flipH="1">
            <a:off x="8276224" y="3467954"/>
            <a:ext cx="1" cy="19286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>
            <a:off x="5041174" y="1889231"/>
            <a:ext cx="894689" cy="946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5434102" y="1867606"/>
            <a:ext cx="2338281" cy="928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6143481" y="1895466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6439498" y="1736480"/>
            <a:ext cx="1769956" cy="1298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539826" y="1876052"/>
            <a:ext cx="2875395" cy="1019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8520549" y="1895465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8307680" y="1898939"/>
            <a:ext cx="23960" cy="1139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7516085" y="1452131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654693" y="278908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668979" y="280294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623942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680361" y="1452132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1</a:t>
            </a:r>
          </a:p>
        </p:txBody>
      </p:sp>
      <p:cxnSp>
        <p:nvCxnSpPr>
          <p:cNvPr id="131" name="Straight Connector 130"/>
          <p:cNvCxnSpPr/>
          <p:nvPr/>
        </p:nvCxnSpPr>
        <p:spPr>
          <a:xfrm>
            <a:off x="6450598" y="189917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7701261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4</a:t>
            </a:r>
          </a:p>
        </p:txBody>
      </p:sp>
      <p:sp>
        <p:nvSpPr>
          <p:cNvPr id="132" name="Oval 131"/>
          <p:cNvSpPr/>
          <p:nvPr/>
        </p:nvSpPr>
        <p:spPr>
          <a:xfrm>
            <a:off x="8499563" y="1987870"/>
            <a:ext cx="349398" cy="14312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8529346" y="257968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7568337" y="2771278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635376" y="1988456"/>
            <a:ext cx="322622" cy="125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5983601" y="2767301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5024442" y="257842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5937595" y="4472631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5959365" y="3971887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4395179" y="1808946"/>
            <a:ext cx="786497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ECMP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Groups</a:t>
            </a:r>
          </a:p>
        </p:txBody>
      </p:sp>
      <p:cxnSp>
        <p:nvCxnSpPr>
          <p:cNvPr id="144" name="Straight Arrow Connector 143"/>
          <p:cNvCxnSpPr>
            <a:stCxn id="142" idx="3"/>
            <a:endCxn id="136" idx="2"/>
          </p:cNvCxnSpPr>
          <p:nvPr/>
        </p:nvCxnSpPr>
        <p:spPr>
          <a:xfrm flipV="1">
            <a:off x="5181676" y="2051425"/>
            <a:ext cx="453700" cy="66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2" idx="3"/>
            <a:endCxn id="138" idx="1"/>
          </p:cNvCxnSpPr>
          <p:nvPr/>
        </p:nvCxnSpPr>
        <p:spPr>
          <a:xfrm>
            <a:off x="5181676" y="2052090"/>
            <a:ext cx="1240" cy="54884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8122659" y="2039554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502105" y="2044476"/>
            <a:ext cx="312903" cy="1183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352979" y="1936882"/>
            <a:ext cx="315969" cy="9672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851206" y="1943757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611719" y="2070031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050015" y="2030842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6044795" y="4955821"/>
            <a:ext cx="123623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Dual-Homed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Servers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506333" y="5028054"/>
            <a:ext cx="135325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Linux Bonding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Active-Active</a:t>
            </a:r>
          </a:p>
        </p:txBody>
      </p:sp>
      <p:cxnSp>
        <p:nvCxnSpPr>
          <p:cNvPr id="162" name="Straight Arrow Connector 161"/>
          <p:cNvCxnSpPr>
            <a:stCxn id="160" idx="0"/>
            <a:endCxn id="140" idx="3"/>
          </p:cNvCxnSpPr>
          <p:nvPr/>
        </p:nvCxnSpPr>
        <p:spPr>
          <a:xfrm flipV="1">
            <a:off x="5182961" y="4178409"/>
            <a:ext cx="796694" cy="8496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160" idx="0"/>
            <a:endCxn id="139" idx="2"/>
          </p:cNvCxnSpPr>
          <p:nvPr/>
        </p:nvCxnSpPr>
        <p:spPr>
          <a:xfrm flipV="1">
            <a:off x="5182961" y="4593609"/>
            <a:ext cx="754634" cy="4344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6686084" y="3070528"/>
            <a:ext cx="1117165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Paired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Leaves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(Dual </a:t>
            </a:r>
            <a:r>
              <a:rPr lang="en-US" sz="1600" dirty="0" err="1"/>
              <a:t>ToRs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8930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72492" y="3457304"/>
            <a:ext cx="1789611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DST_IP  = 10.0.2.0/24</a:t>
            </a:r>
          </a:p>
        </p:txBody>
      </p:sp>
      <p:sp>
        <p:nvSpPr>
          <p:cNvPr id="7" name="Rectangle 6"/>
          <p:cNvSpPr/>
          <p:nvPr/>
        </p:nvSpPr>
        <p:spPr>
          <a:xfrm>
            <a:off x="5795555" y="3457304"/>
            <a:ext cx="1789612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DST_IP  = 10.0.2.1/32</a:t>
            </a:r>
          </a:p>
        </p:txBody>
      </p:sp>
      <p:sp>
        <p:nvSpPr>
          <p:cNvPr id="8" name="Oval 7"/>
          <p:cNvSpPr/>
          <p:nvPr/>
        </p:nvSpPr>
        <p:spPr>
          <a:xfrm>
            <a:off x="1972492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10.0.1.1/24</a:t>
            </a:r>
          </a:p>
        </p:txBody>
      </p:sp>
      <p:sp>
        <p:nvSpPr>
          <p:cNvPr id="9" name="Oval 8"/>
          <p:cNvSpPr/>
          <p:nvPr/>
        </p:nvSpPr>
        <p:spPr>
          <a:xfrm>
            <a:off x="5795555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10.0.2.1/24</a:t>
            </a:r>
          </a:p>
        </p:txBody>
      </p:sp>
      <p:cxnSp>
        <p:nvCxnSpPr>
          <p:cNvPr id="11" name="Straight Connector 10"/>
          <p:cNvCxnSpPr>
            <a:stCxn id="4" idx="2"/>
            <a:endCxn id="6" idx="0"/>
          </p:cNvCxnSpPr>
          <p:nvPr/>
        </p:nvCxnSpPr>
        <p:spPr>
          <a:xfrm>
            <a:off x="2867298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7" idx="0"/>
          </p:cNvCxnSpPr>
          <p:nvPr/>
        </p:nvCxnSpPr>
        <p:spPr>
          <a:xfrm>
            <a:off x="6690361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2"/>
            <a:endCxn id="9" idx="0"/>
          </p:cNvCxnSpPr>
          <p:nvPr/>
        </p:nvCxnSpPr>
        <p:spPr>
          <a:xfrm>
            <a:off x="6690361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  <a:endCxn id="8" idx="0"/>
          </p:cNvCxnSpPr>
          <p:nvPr/>
        </p:nvCxnSpPr>
        <p:spPr>
          <a:xfrm>
            <a:off x="2867298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304903" y="2634341"/>
            <a:ext cx="2926080" cy="8229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8650" y="2643050"/>
            <a:ext cx="2892334" cy="8142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224723" y="3669715"/>
            <a:ext cx="747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1</a:t>
            </a:r>
          </a:p>
          <a:p>
            <a:pPr algn="ctr"/>
            <a:r>
              <a:rPr lang="en-US" dirty="0"/>
              <a:t>(101)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00137" y="1793017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1</a:t>
            </a:r>
          </a:p>
          <a:p>
            <a:pPr algn="ctr"/>
            <a:r>
              <a:rPr lang="en-US" dirty="0"/>
              <a:t>(103)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72104" y="1793016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2</a:t>
            </a:r>
          </a:p>
          <a:p>
            <a:pPr algn="ctr"/>
            <a:r>
              <a:rPr lang="en-US" dirty="0"/>
              <a:t>(104)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95207" y="3669714"/>
            <a:ext cx="747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2</a:t>
            </a:r>
          </a:p>
          <a:p>
            <a:pPr algn="ctr"/>
            <a:r>
              <a:rPr lang="en-US" dirty="0"/>
              <a:t>(102)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3030583" y="4637314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91395" y="4779220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827529" y="4632958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88341" y="477486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5" name="Rectangle 4"/>
          <p:cNvSpPr/>
          <p:nvPr/>
        </p:nvSpPr>
        <p:spPr>
          <a:xfrm>
            <a:off x="5795555" y="1580606"/>
            <a:ext cx="1789612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  <a:r>
              <a:rPr lang="en-US" dirty="0" err="1">
                <a:solidFill>
                  <a:schemeClr val="tx2"/>
                </a:solidFill>
              </a:rPr>
              <a:t>MPLS_Label</a:t>
            </a:r>
            <a:r>
              <a:rPr lang="en-US" dirty="0">
                <a:solidFill>
                  <a:schemeClr val="tx2"/>
                </a:solidFill>
              </a:rPr>
              <a:t> = 102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030583" y="2756263"/>
            <a:ext cx="0" cy="600891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171893" y="2634341"/>
            <a:ext cx="2623662" cy="722814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04456" y="2811920"/>
            <a:ext cx="63671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Push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102</a:t>
            </a:r>
          </a:p>
        </p:txBody>
      </p:sp>
      <p:cxnSp>
        <p:nvCxnSpPr>
          <p:cNvPr id="56" name="Straight Arrow Connector 55"/>
          <p:cNvCxnSpPr>
            <a:endCxn id="57" idx="1"/>
          </p:cNvCxnSpPr>
          <p:nvPr/>
        </p:nvCxnSpPr>
        <p:spPr>
          <a:xfrm>
            <a:off x="3678584" y="2573385"/>
            <a:ext cx="2561114" cy="740225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239698" y="312894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2492" y="1580606"/>
            <a:ext cx="1789611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  <a:r>
              <a:rPr lang="en-US" dirty="0" err="1">
                <a:solidFill>
                  <a:schemeClr val="tx2"/>
                </a:solidFill>
              </a:rPr>
              <a:t>MPLS_Label</a:t>
            </a:r>
            <a:r>
              <a:rPr lang="en-US" dirty="0">
                <a:solidFill>
                  <a:schemeClr val="tx2"/>
                </a:solidFill>
              </a:rPr>
              <a:t> = 102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36236" y="2760612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810111" y="312458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710904" y="232476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Label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04969" y="264603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Label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177621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Host 1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595207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Host 2</a:t>
            </a:r>
          </a:p>
        </p:txBody>
      </p:sp>
    </p:spTree>
    <p:extLst>
      <p:ext uri="{BB962C8B-B14F-4D97-AF65-F5344CB8AC3E}">
        <p14:creationId xmlns:p14="http://schemas.microsoft.com/office/powerpoint/2010/main" val="6049210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5112893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140992" y="424771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Path Service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216005" y="314424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993844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949808" y="2501307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6068857" y="250130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096956" y="1134062"/>
            <a:ext cx="971901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778012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Host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934811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Host Location</a:t>
            </a:r>
          </a:p>
          <a:p>
            <a:pPr algn="ctr"/>
            <a:r>
              <a:rPr lang="en-US" dirty="0"/>
              <a:t>Provider</a:t>
            </a:r>
          </a:p>
        </p:txBody>
      </p:sp>
      <p:cxnSp>
        <p:nvCxnSpPr>
          <p:cNvPr id="54" name="Straight Arrow Connector 53"/>
          <p:cNvCxnSpPr>
            <a:stCxn id="41" idx="2"/>
            <a:endCxn id="60" idx="0"/>
          </p:cNvCxnSpPr>
          <p:nvPr/>
        </p:nvCxnSpPr>
        <p:spPr>
          <a:xfrm flipH="1">
            <a:off x="2733976" y="1134062"/>
            <a:ext cx="2362980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5162156" y="3252532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7352361" y="3267546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5" name="Magnetic Disk 64"/>
          <p:cNvSpPr/>
          <p:nvPr/>
        </p:nvSpPr>
        <p:spPr>
          <a:xfrm>
            <a:off x="2938355" y="1900301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cxnSp>
        <p:nvCxnSpPr>
          <p:cNvPr id="67" name="Straight Arrow Connector 66"/>
          <p:cNvCxnSpPr>
            <a:stCxn id="60" idx="2"/>
            <a:endCxn id="61" idx="0"/>
          </p:cNvCxnSpPr>
          <p:nvPr/>
        </p:nvCxnSpPr>
        <p:spPr>
          <a:xfrm flipH="1">
            <a:off x="1890775" y="2501307"/>
            <a:ext cx="843201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934811" y="4526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Packet Service</a:t>
            </a:r>
          </a:p>
        </p:txBody>
      </p:sp>
      <p:cxnSp>
        <p:nvCxnSpPr>
          <p:cNvPr id="70" name="Straight Arrow Connector 69"/>
          <p:cNvCxnSpPr>
            <a:stCxn id="68" idx="0"/>
            <a:endCxn id="61" idx="2"/>
          </p:cNvCxnSpPr>
          <p:nvPr/>
        </p:nvCxnSpPr>
        <p:spPr>
          <a:xfrm flipV="1">
            <a:off x="1890775" y="3868553"/>
            <a:ext cx="0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541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4577317" y="3607754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577317" y="2240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</a:t>
            </a:r>
            <a:r>
              <a:rPr lang="en-US" dirty="0" err="1"/>
              <a:t>Config</a:t>
            </a:r>
            <a:endParaRPr lang="en-US" dirty="0"/>
          </a:p>
          <a:p>
            <a:pPr algn="ctr"/>
            <a:r>
              <a:rPr lang="en-US" dirty="0"/>
              <a:t>Service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80429" y="495998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458268" y="4975000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414232" y="4317045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5533281" y="4317045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533281" y="2949799"/>
            <a:ext cx="0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4626580" y="5068270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6816785" y="5083284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80429" y="88827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ZTP Application</a:t>
            </a:r>
          </a:p>
        </p:txBody>
      </p:sp>
      <p:cxnSp>
        <p:nvCxnSpPr>
          <p:cNvPr id="6" name="Straight Arrow Connector 5"/>
          <p:cNvCxnSpPr>
            <a:stCxn id="19" idx="2"/>
            <a:endCxn id="41" idx="0"/>
          </p:cNvCxnSpPr>
          <p:nvPr/>
        </p:nvCxnSpPr>
        <p:spPr>
          <a:xfrm flipH="1">
            <a:off x="5533281" y="159756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9" idx="4"/>
            <a:endCxn id="41" idx="0"/>
          </p:cNvCxnSpPr>
          <p:nvPr/>
        </p:nvCxnSpPr>
        <p:spPr>
          <a:xfrm>
            <a:off x="4414232" y="1597566"/>
            <a:ext cx="1119049" cy="64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458268" y="888275"/>
            <a:ext cx="1911928" cy="709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Human</a:t>
            </a:r>
          </a:p>
          <a:p>
            <a:pPr algn="ctr"/>
            <a:r>
              <a:rPr lang="en-US" dirty="0"/>
              <a:t>Operator</a:t>
            </a:r>
          </a:p>
        </p:txBody>
      </p:sp>
    </p:spTree>
    <p:extLst>
      <p:ext uri="{BB962C8B-B14F-4D97-AF65-F5344CB8AC3E}">
        <p14:creationId xmlns:p14="http://schemas.microsoft.com/office/powerpoint/2010/main" val="946365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0392" y="2155372"/>
            <a:ext cx="2375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ONOS Applications</a:t>
            </a:r>
          </a:p>
          <a:p>
            <a:pPr algn="ctr"/>
            <a:r>
              <a:rPr lang="mr-IN" dirty="0"/>
              <a:t>…</a:t>
            </a:r>
            <a:r>
              <a:rPr lang="en-US" dirty="0"/>
              <a:t>  and Core Services 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601236" y="4637366"/>
            <a:ext cx="2293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r>
              <a:rPr lang="en-US" dirty="0"/>
              <a:t>  Network Devices  </a:t>
            </a:r>
            <a:r>
              <a:rPr lang="mr-IN" dirty="0"/>
              <a:t>…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26" idx="0"/>
            <a:endCxn id="40" idx="2"/>
          </p:cNvCxnSpPr>
          <p:nvPr/>
        </p:nvCxnSpPr>
        <p:spPr>
          <a:xfrm flipH="1" flipV="1">
            <a:off x="5747896" y="4317046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0" idx="0"/>
            <a:endCxn id="7" idx="2"/>
          </p:cNvCxnSpPr>
          <p:nvPr/>
        </p:nvCxnSpPr>
        <p:spPr>
          <a:xfrm flipV="1">
            <a:off x="5747896" y="2801703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659461" y="3122023"/>
            <a:ext cx="8176870" cy="1195023"/>
            <a:chOff x="1659461" y="3122023"/>
            <a:chExt cx="8176870" cy="1195023"/>
          </a:xfrm>
        </p:grpSpPr>
        <p:sp>
          <p:nvSpPr>
            <p:cNvPr id="40" name="Rectangle 39"/>
            <p:cNvSpPr/>
            <p:nvPr/>
          </p:nvSpPr>
          <p:spPr>
            <a:xfrm>
              <a:off x="1659461" y="3122023"/>
              <a:ext cx="8176870" cy="119502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/>
                <a:t>SBI</a:t>
              </a:r>
            </a:p>
            <a:p>
              <a:r>
                <a:rPr lang="en-US" dirty="0"/>
                <a:t>Framework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006351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Device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524639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65495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Host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85213" y="3534868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/>
                <a:t>…</a:t>
              </a:r>
              <a:r>
                <a:rPr lang="en-US" dirty="0"/>
                <a:t> 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783783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Open</a:t>
              </a:r>
            </a:p>
            <a:p>
              <a:pPr algn="ctr"/>
              <a:r>
                <a:rPr lang="en-US" dirty="0"/>
                <a:t>Flow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042927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gNMI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717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val 90"/>
          <p:cNvSpPr/>
          <p:nvPr/>
        </p:nvSpPr>
        <p:spPr>
          <a:xfrm>
            <a:off x="3785044" y="5843034"/>
            <a:ext cx="4792424" cy="4493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 Elements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2312126" y="2609438"/>
            <a:ext cx="6440331" cy="2758200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ONOS RIC</a:t>
            </a:r>
            <a:r>
              <a:rPr lang="en-US" dirty="0"/>
              <a:t>:</a:t>
            </a:r>
          </a:p>
          <a:p>
            <a:r>
              <a:rPr lang="en-US" i="1" dirty="0"/>
              <a:t>RAN</a:t>
            </a:r>
          </a:p>
          <a:p>
            <a:r>
              <a:rPr lang="en-US" i="1" dirty="0"/>
              <a:t>Intelligent</a:t>
            </a:r>
          </a:p>
          <a:p>
            <a:r>
              <a:rPr lang="en-US" i="1" dirty="0"/>
              <a:t>Controller</a:t>
            </a:r>
          </a:p>
        </p:txBody>
      </p:sp>
      <p:sp>
        <p:nvSpPr>
          <p:cNvPr id="5" name="Google Shape;186;p21"/>
          <p:cNvSpPr/>
          <p:nvPr/>
        </p:nvSpPr>
        <p:spPr>
          <a:xfrm>
            <a:off x="3785333" y="4623262"/>
            <a:ext cx="4828553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Southbound I/O Controller</a:t>
            </a:r>
            <a:endParaRPr/>
          </a:p>
        </p:txBody>
      </p:sp>
      <p:sp>
        <p:nvSpPr>
          <p:cNvPr id="6" name="Google Shape;187;p21"/>
          <p:cNvSpPr/>
          <p:nvPr/>
        </p:nvSpPr>
        <p:spPr>
          <a:xfrm>
            <a:off x="3785334" y="2809799"/>
            <a:ext cx="4828554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Northbound I/O Controller</a:t>
            </a:r>
            <a:endParaRPr/>
          </a:p>
        </p:txBody>
      </p:sp>
      <p:sp>
        <p:nvSpPr>
          <p:cNvPr id="7" name="Google Shape;188;p21"/>
          <p:cNvSpPr/>
          <p:nvPr/>
        </p:nvSpPr>
        <p:spPr>
          <a:xfrm>
            <a:off x="5668762" y="3486582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Telemetry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sp>
        <p:nvSpPr>
          <p:cNvPr id="8" name="Google Shape;189;p21"/>
          <p:cNvSpPr/>
          <p:nvPr/>
        </p:nvSpPr>
        <p:spPr>
          <a:xfrm>
            <a:off x="3797611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9" name="Google Shape;190;p21"/>
          <p:cNvSpPr/>
          <p:nvPr/>
        </p:nvSpPr>
        <p:spPr>
          <a:xfrm>
            <a:off x="5027094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0" name="Google Shape;191;p21"/>
          <p:cNvSpPr/>
          <p:nvPr/>
        </p:nvSpPr>
        <p:spPr>
          <a:xfrm>
            <a:off x="624351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1" name="Google Shape;192;p21"/>
          <p:cNvSpPr/>
          <p:nvPr/>
        </p:nvSpPr>
        <p:spPr>
          <a:xfrm>
            <a:off x="745993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2" name="Google Shape;193;p21"/>
          <p:cNvSpPr/>
          <p:nvPr/>
        </p:nvSpPr>
        <p:spPr>
          <a:xfrm>
            <a:off x="3797611" y="2479878"/>
            <a:ext cx="30882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C1 Server</a:t>
            </a:r>
            <a:endParaRPr sz="1200"/>
          </a:p>
        </p:txBody>
      </p:sp>
      <p:sp>
        <p:nvSpPr>
          <p:cNvPr id="13" name="Google Shape;194;p21"/>
          <p:cNvSpPr/>
          <p:nvPr/>
        </p:nvSpPr>
        <p:spPr>
          <a:xfrm>
            <a:off x="6990346" y="2479878"/>
            <a:ext cx="1623541" cy="2482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A1 Server</a:t>
            </a:r>
            <a:endParaRPr sz="1200"/>
          </a:p>
        </p:txBody>
      </p:sp>
      <p:sp>
        <p:nvSpPr>
          <p:cNvPr id="15" name="Google Shape;196;p21"/>
          <p:cNvSpPr txBox="1"/>
          <p:nvPr/>
        </p:nvSpPr>
        <p:spPr>
          <a:xfrm>
            <a:off x="2113046" y="880223"/>
            <a:ext cx="1387800" cy="7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Applications</a:t>
            </a:r>
            <a:endParaRPr dirty="0"/>
          </a:p>
        </p:txBody>
      </p:sp>
      <p:cxnSp>
        <p:nvCxnSpPr>
          <p:cNvPr id="16" name="Google Shape;197;p21"/>
          <p:cNvCxnSpPr>
            <a:stCxn id="13" idx="0"/>
            <a:endCxn id="2" idx="2"/>
          </p:cNvCxnSpPr>
          <p:nvPr/>
        </p:nvCxnSpPr>
        <p:spPr>
          <a:xfrm flipH="1" flipV="1">
            <a:off x="7802116" y="2178917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" name="Google Shape;199;p21"/>
          <p:cNvCxnSpPr>
            <a:stCxn id="8" idx="2"/>
          </p:cNvCxnSpPr>
          <p:nvPr/>
        </p:nvCxnSpPr>
        <p:spPr>
          <a:xfrm>
            <a:off x="4362661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2" name="Google Shape;203;p21"/>
          <p:cNvCxnSpPr>
            <a:stCxn id="10" idx="2"/>
          </p:cNvCxnSpPr>
          <p:nvPr/>
        </p:nvCxnSpPr>
        <p:spPr>
          <a:xfrm flipH="1">
            <a:off x="6808564" y="5489461"/>
            <a:ext cx="1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4" name="Google Shape;205;p21"/>
          <p:cNvCxnSpPr>
            <a:stCxn id="11" idx="2"/>
          </p:cNvCxnSpPr>
          <p:nvPr/>
        </p:nvCxnSpPr>
        <p:spPr>
          <a:xfrm>
            <a:off x="8024985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" name="Google Shape;207;p21"/>
          <p:cNvCxnSpPr/>
          <p:nvPr/>
        </p:nvCxnSpPr>
        <p:spPr>
          <a:xfrm rot="10800000">
            <a:off x="6363797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" name="Google Shape;208;p21"/>
          <p:cNvSpPr/>
          <p:nvPr/>
        </p:nvSpPr>
        <p:spPr>
          <a:xfrm>
            <a:off x="3797611" y="3492165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28" name="Google Shape;209;p21"/>
          <p:cNvCxnSpPr/>
          <p:nvPr/>
        </p:nvCxnSpPr>
        <p:spPr>
          <a:xfrm rot="10800000">
            <a:off x="6510541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" name="Google Shape;210;p21"/>
          <p:cNvCxnSpPr/>
          <p:nvPr/>
        </p:nvCxnSpPr>
        <p:spPr>
          <a:xfrm rot="10800000">
            <a:off x="6657285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" name="Google Shape;211;p21"/>
          <p:cNvCxnSpPr/>
          <p:nvPr/>
        </p:nvCxnSpPr>
        <p:spPr>
          <a:xfrm rot="10800000">
            <a:off x="6510541" y="3172271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" name="Google Shape;212;p21"/>
          <p:cNvCxnSpPr/>
          <p:nvPr/>
        </p:nvCxnSpPr>
        <p:spPr>
          <a:xfrm>
            <a:off x="4529500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" name="Google Shape;213;p21"/>
          <p:cNvCxnSpPr/>
          <p:nvPr/>
        </p:nvCxnSpPr>
        <p:spPr>
          <a:xfrm rot="10800000">
            <a:off x="4382756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" name="Google Shape;214;p21"/>
          <p:cNvCxnSpPr/>
          <p:nvPr/>
        </p:nvCxnSpPr>
        <p:spPr>
          <a:xfrm>
            <a:off x="4749616" y="3172138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15;p21"/>
          <p:cNvCxnSpPr/>
          <p:nvPr/>
        </p:nvCxnSpPr>
        <p:spPr>
          <a:xfrm rot="10800000">
            <a:off x="4602872" y="3172147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" name="Google Shape;216;p21"/>
          <p:cNvCxnSpPr/>
          <p:nvPr/>
        </p:nvCxnSpPr>
        <p:spPr>
          <a:xfrm>
            <a:off x="4822988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" name="Google Shape;217;p21"/>
          <p:cNvCxnSpPr/>
          <p:nvPr/>
        </p:nvCxnSpPr>
        <p:spPr>
          <a:xfrm rot="10800000">
            <a:off x="4676244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18;p21"/>
          <p:cNvSpPr/>
          <p:nvPr/>
        </p:nvSpPr>
        <p:spPr>
          <a:xfrm>
            <a:off x="7539913" y="3486582"/>
            <a:ext cx="1073975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38" name="Google Shape;219;p21"/>
          <p:cNvCxnSpPr/>
          <p:nvPr/>
        </p:nvCxnSpPr>
        <p:spPr>
          <a:xfrm rot="10800000" flipH="1">
            <a:off x="7976053" y="4321941"/>
            <a:ext cx="1800" cy="47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59" name="Can 58"/>
          <p:cNvSpPr/>
          <p:nvPr/>
        </p:nvSpPr>
        <p:spPr>
          <a:xfrm>
            <a:off x="4931272" y="3685622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K/V</a:t>
            </a:r>
          </a:p>
        </p:txBody>
      </p:sp>
      <p:sp>
        <p:nvSpPr>
          <p:cNvPr id="62" name="Can 61"/>
          <p:cNvSpPr/>
          <p:nvPr/>
        </p:nvSpPr>
        <p:spPr>
          <a:xfrm>
            <a:off x="6775244" y="3685621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DB</a:t>
            </a:r>
          </a:p>
        </p:txBody>
      </p:sp>
      <p:sp>
        <p:nvSpPr>
          <p:cNvPr id="75" name="Rectangle 74"/>
          <p:cNvSpPr/>
          <p:nvPr/>
        </p:nvSpPr>
        <p:spPr>
          <a:xfrm rot="5400000">
            <a:off x="5204034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Load Balancing</a:t>
            </a:r>
            <a:endParaRPr lang="en-US" dirty="0"/>
          </a:p>
        </p:txBody>
      </p:sp>
      <p:cxnSp>
        <p:nvCxnSpPr>
          <p:cNvPr id="77" name="Straight Arrow Connector 76"/>
          <p:cNvCxnSpPr>
            <a:stCxn id="75" idx="3"/>
          </p:cNvCxnSpPr>
          <p:nvPr/>
        </p:nvCxnSpPr>
        <p:spPr>
          <a:xfrm flipH="1">
            <a:off x="6203342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 rot="5400000">
            <a:off x="4494569" y="987769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Link Aggregation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493877" y="2238391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 rot="5400000">
            <a:off x="3785103" y="990193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Interference Mgmt</a:t>
            </a:r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784411" y="2240815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 rot="5400000">
            <a:off x="3037049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Handover Control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 flipH="1">
            <a:off x="4036357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Left Brace 84"/>
          <p:cNvSpPr/>
          <p:nvPr/>
        </p:nvSpPr>
        <p:spPr>
          <a:xfrm>
            <a:off x="3474720" y="249934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6487465" y="121484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cxnSp>
        <p:nvCxnSpPr>
          <p:cNvPr id="93" name="Google Shape;199;p21"/>
          <p:cNvCxnSpPr>
            <a:stCxn id="9" idx="2"/>
          </p:cNvCxnSpPr>
          <p:nvPr/>
        </p:nvCxnSpPr>
        <p:spPr>
          <a:xfrm>
            <a:off x="5592144" y="548946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" name="Rounded Rectangle 1"/>
          <p:cNvSpPr/>
          <p:nvPr/>
        </p:nvSpPr>
        <p:spPr>
          <a:xfrm>
            <a:off x="6990346" y="757646"/>
            <a:ext cx="1623540" cy="1421271"/>
          </a:xfrm>
          <a:prstGeom prst="roundRect">
            <a:avLst>
              <a:gd name="adj" fmla="val 9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Service Management</a:t>
            </a:r>
            <a:endParaRPr lang="en-US" dirty="0"/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Orchestration</a:t>
            </a:r>
          </a:p>
        </p:txBody>
      </p:sp>
    </p:spTree>
    <p:extLst>
      <p:ext uri="{BB962C8B-B14F-4D97-AF65-F5344CB8AC3E}">
        <p14:creationId xmlns:p14="http://schemas.microsoft.com/office/powerpoint/2010/main" val="1871046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C6A1BFB-8EF7-F44D-823D-41F56826F4C3}"/>
              </a:ext>
            </a:extLst>
          </p:cNvPr>
          <p:cNvSpPr/>
          <p:nvPr/>
        </p:nvSpPr>
        <p:spPr>
          <a:xfrm>
            <a:off x="4261554" y="4073201"/>
            <a:ext cx="4657863" cy="80348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      Phase 2</a:t>
            </a:r>
          </a:p>
          <a:p>
            <a:pPr algn="ctr"/>
            <a:r>
              <a:rPr lang="en-US" sz="1600" dirty="0"/>
              <a:t>Network owners take control of packet processing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BBD7DC3-67BE-314F-B0EA-02FD73073F2E}"/>
              </a:ext>
            </a:extLst>
          </p:cNvPr>
          <p:cNvCxnSpPr/>
          <p:nvPr/>
        </p:nvCxnSpPr>
        <p:spPr>
          <a:xfrm>
            <a:off x="10822396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AE9120F-A3C9-8D48-A708-49450CEDB5A2}"/>
              </a:ext>
            </a:extLst>
          </p:cNvPr>
          <p:cNvCxnSpPr>
            <a:cxnSpLocks/>
          </p:cNvCxnSpPr>
          <p:nvPr/>
        </p:nvCxnSpPr>
        <p:spPr>
          <a:xfrm>
            <a:off x="5820550" y="4010278"/>
            <a:ext cx="500184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D5C157-7CC5-F140-8F48-D602D5D9ACAE}"/>
              </a:ext>
            </a:extLst>
          </p:cNvPr>
          <p:cNvCxnSpPr>
            <a:cxnSpLocks/>
          </p:cNvCxnSpPr>
          <p:nvPr/>
        </p:nvCxnSpPr>
        <p:spPr>
          <a:xfrm>
            <a:off x="10822396" y="4010278"/>
            <a:ext cx="67993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ED3D38-8D3C-6E48-A750-3F4CD6AB4689}"/>
              </a:ext>
            </a:extLst>
          </p:cNvPr>
          <p:cNvCxnSpPr/>
          <p:nvPr/>
        </p:nvCxnSpPr>
        <p:spPr>
          <a:xfrm>
            <a:off x="81088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C30B3F2-5217-BA49-A847-AA60D81D81EF}"/>
              </a:ext>
            </a:extLst>
          </p:cNvPr>
          <p:cNvCxnSpPr>
            <a:cxnSpLocks/>
          </p:cNvCxnSpPr>
          <p:nvPr/>
        </p:nvCxnSpPr>
        <p:spPr>
          <a:xfrm>
            <a:off x="810887" y="4010278"/>
            <a:ext cx="500966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8B13A1E-8E5B-9044-8F81-1C85A8C3C29D}"/>
              </a:ext>
            </a:extLst>
          </p:cNvPr>
          <p:cNvSpPr/>
          <p:nvPr/>
        </p:nvSpPr>
        <p:spPr>
          <a:xfrm>
            <a:off x="820623" y="3126368"/>
            <a:ext cx="4999928" cy="82098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1</a:t>
            </a:r>
          </a:p>
          <a:p>
            <a:pPr algn="ctr"/>
            <a:r>
              <a:rPr lang="en-US" sz="1600" dirty="0"/>
              <a:t>Network owners take control of their software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6174DF-27C7-0643-BCF0-D09879D8238E}"/>
              </a:ext>
            </a:extLst>
          </p:cNvPr>
          <p:cNvSpPr txBox="1"/>
          <p:nvPr/>
        </p:nvSpPr>
        <p:spPr>
          <a:xfrm>
            <a:off x="408656" y="3984152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C9BA80-B3E5-0746-AE60-D4831F5B16CE}"/>
              </a:ext>
            </a:extLst>
          </p:cNvPr>
          <p:cNvSpPr/>
          <p:nvPr/>
        </p:nvSpPr>
        <p:spPr>
          <a:xfrm>
            <a:off x="5830287" y="3126369"/>
            <a:ext cx="4990192" cy="81762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3</a:t>
            </a:r>
          </a:p>
          <a:p>
            <a:pPr algn="ctr"/>
            <a:r>
              <a:rPr lang="en-US" sz="1600" dirty="0"/>
              <a:t>Networks managed by verifiable closed loop control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434368-BE7D-6D45-B149-0841E74D2CD8}"/>
              </a:ext>
            </a:extLst>
          </p:cNvPr>
          <p:cNvSpPr txBox="1"/>
          <p:nvPr/>
        </p:nvSpPr>
        <p:spPr>
          <a:xfrm>
            <a:off x="10419080" y="3985839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58A6D5-9F70-7447-BBC1-3D639E10BF59}"/>
              </a:ext>
            </a:extLst>
          </p:cNvPr>
          <p:cNvSpPr txBox="1"/>
          <p:nvPr/>
        </p:nvSpPr>
        <p:spPr>
          <a:xfrm>
            <a:off x="5419202" y="398438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2020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13D61A-7C06-EA4D-A8A5-72ACCE29E8F6}"/>
              </a:ext>
            </a:extLst>
          </p:cNvPr>
          <p:cNvCxnSpPr/>
          <p:nvPr/>
        </p:nvCxnSpPr>
        <p:spPr>
          <a:xfrm>
            <a:off x="582251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1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680;p45"/>
          <p:cNvCxnSpPr/>
          <p:nvPr/>
        </p:nvCxnSpPr>
        <p:spPr>
          <a:xfrm flipV="1">
            <a:off x="3659359" y="3202241"/>
            <a:ext cx="1894970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681;p45"/>
          <p:cNvCxnSpPr/>
          <p:nvPr/>
        </p:nvCxnSpPr>
        <p:spPr>
          <a:xfrm>
            <a:off x="3659359" y="3202241"/>
            <a:ext cx="1337439" cy="10170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Google Shape;682;p45"/>
          <p:cNvCxnSpPr/>
          <p:nvPr/>
        </p:nvCxnSpPr>
        <p:spPr>
          <a:xfrm flipH="1" flipV="1">
            <a:off x="5476465" y="2277365"/>
            <a:ext cx="1283268" cy="913677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683;p45"/>
          <p:cNvCxnSpPr/>
          <p:nvPr/>
        </p:nvCxnSpPr>
        <p:spPr>
          <a:xfrm flipH="1">
            <a:off x="5285994" y="3191042"/>
            <a:ext cx="1473739" cy="11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684;p45"/>
          <p:cNvCxnSpPr/>
          <p:nvPr/>
        </p:nvCxnSpPr>
        <p:spPr>
          <a:xfrm flipH="1">
            <a:off x="5570247" y="3191042"/>
            <a:ext cx="1189485" cy="91850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689;p45"/>
          <p:cNvCxnSpPr/>
          <p:nvPr/>
        </p:nvCxnSpPr>
        <p:spPr>
          <a:xfrm flipV="1">
            <a:off x="3659359" y="2262235"/>
            <a:ext cx="1323575" cy="940007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694;p45"/>
          <p:cNvCxnSpPr>
            <a:stCxn id="101" idx="1"/>
          </p:cNvCxnSpPr>
          <p:nvPr/>
        </p:nvCxnSpPr>
        <p:spPr>
          <a:xfrm flipV="1">
            <a:off x="1640039" y="3202241"/>
            <a:ext cx="1539653" cy="1193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699;p45"/>
          <p:cNvSpPr txBox="1"/>
          <p:nvPr/>
        </p:nvSpPr>
        <p:spPr>
          <a:xfrm>
            <a:off x="301687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73" name="Google Shape;716;p45"/>
          <p:cNvSpPr/>
          <p:nvPr/>
        </p:nvSpPr>
        <p:spPr>
          <a:xfrm>
            <a:off x="2014830" y="3275122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17;p45"/>
          <p:cNvSpPr/>
          <p:nvPr/>
        </p:nvSpPr>
        <p:spPr>
          <a:xfrm>
            <a:off x="7955807" y="3248600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18;p45"/>
          <p:cNvSpPr/>
          <p:nvPr/>
        </p:nvSpPr>
        <p:spPr>
          <a:xfrm>
            <a:off x="946835" y="970345"/>
            <a:ext cx="2739746" cy="632407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Add</a:t>
            </a:r>
            <a:r>
              <a:rPr lang="en-US" sz="1600" i="1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Switch ID, arrival time, departure, queue delay, etc</a:t>
            </a: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.</a:t>
            </a:r>
            <a:endParaRPr kumimoji="0" sz="12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719;p45"/>
          <p:cNvCxnSpPr>
            <a:stCxn id="75" idx="2"/>
          </p:cNvCxnSpPr>
          <p:nvPr/>
        </p:nvCxnSpPr>
        <p:spPr>
          <a:xfrm>
            <a:off x="2316708" y="1602752"/>
            <a:ext cx="974520" cy="1300754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6859726" y="4625150"/>
            <a:ext cx="2451302" cy="1088197"/>
            <a:chOff x="6802322" y="5352444"/>
            <a:chExt cx="2129100" cy="857400"/>
          </a:xfrm>
        </p:grpSpPr>
        <p:pic>
          <p:nvPicPr>
            <p:cNvPr id="14" name="Google Shape;668;p45" descr="Image result for database icon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984722" y="5524794"/>
              <a:ext cx="493500" cy="49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669;p45"/>
            <p:cNvSpPr/>
            <p:nvPr/>
          </p:nvSpPr>
          <p:spPr>
            <a:xfrm>
              <a:off x="6802322" y="5352444"/>
              <a:ext cx="2129100" cy="857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20;p45"/>
            <p:cNvPicPr preferRelativeResize="0"/>
            <p:nvPr/>
          </p:nvPicPr>
          <p:blipFill rotWithShape="1">
            <a:blip r:embed="rId4">
              <a:alphaModFix/>
            </a:blip>
            <a:srcRect r="890" b="46563"/>
            <a:stretch/>
          </p:blipFill>
          <p:spPr>
            <a:xfrm>
              <a:off x="7603165" y="5418362"/>
              <a:ext cx="1230589" cy="725451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78" name="Google Shape;721;p45"/>
          <p:cNvSpPr/>
          <p:nvPr/>
        </p:nvSpPr>
        <p:spPr>
          <a:xfrm rot="5400000">
            <a:off x="7559699" y="4014237"/>
            <a:ext cx="4935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22;p45"/>
          <p:cNvSpPr txBox="1"/>
          <p:nvPr/>
        </p:nvSpPr>
        <p:spPr>
          <a:xfrm>
            <a:off x="5264871" y="4883205"/>
            <a:ext cx="1586931" cy="61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Log, analyze, replay, visualize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81" name="Google Shape;724;p45"/>
          <p:cNvSpPr/>
          <p:nvPr/>
        </p:nvSpPr>
        <p:spPr>
          <a:xfrm>
            <a:off x="7127863" y="968614"/>
            <a:ext cx="2187824" cy="634138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Generate report with switch metadata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725;p45"/>
          <p:cNvCxnSpPr>
            <a:stCxn id="81" idx="2"/>
          </p:cNvCxnSpPr>
          <p:nvPr/>
        </p:nvCxnSpPr>
        <p:spPr>
          <a:xfrm flipH="1">
            <a:off x="7127864" y="1602752"/>
            <a:ext cx="1093911" cy="12895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53886" y="1878513"/>
            <a:ext cx="1162423" cy="875625"/>
            <a:chOff x="886475" y="4811488"/>
            <a:chExt cx="1162423" cy="875625"/>
          </a:xfrm>
        </p:grpSpPr>
        <p:sp>
          <p:nvSpPr>
            <p:cNvPr id="84" name="Rectangle 83"/>
            <p:cNvSpPr/>
            <p:nvPr/>
          </p:nvSpPr>
          <p:spPr>
            <a:xfrm>
              <a:off x="886476" y="4811488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86475" y="5077972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86476" y="5348165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668739" y="2543815"/>
            <a:ext cx="1162422" cy="594589"/>
            <a:chOff x="9487491" y="4969625"/>
            <a:chExt cx="1162422" cy="594589"/>
          </a:xfrm>
        </p:grpSpPr>
        <p:sp>
          <p:nvSpPr>
            <p:cNvPr id="90" name="Rectangle 89"/>
            <p:cNvSpPr/>
            <p:nvPr/>
          </p:nvSpPr>
          <p:spPr>
            <a:xfrm>
              <a:off x="9487491" y="4969625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487491" y="5225266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563417" y="2516152"/>
            <a:ext cx="1162422" cy="594589"/>
            <a:chOff x="9639891" y="5801294"/>
            <a:chExt cx="1162422" cy="594589"/>
          </a:xfrm>
        </p:grpSpPr>
        <p:sp>
          <p:nvSpPr>
            <p:cNvPr id="93" name="Rectangle 92"/>
            <p:cNvSpPr/>
            <p:nvPr/>
          </p:nvSpPr>
          <p:spPr>
            <a:xfrm>
              <a:off x="9639891" y="5801294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9639891" y="6056935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892141" y="1632350"/>
            <a:ext cx="1162422" cy="1124159"/>
            <a:chOff x="2281540" y="4818482"/>
            <a:chExt cx="1162422" cy="1124159"/>
          </a:xfrm>
        </p:grpSpPr>
        <p:sp>
          <p:nvSpPr>
            <p:cNvPr id="87" name="Rectangle 86"/>
            <p:cNvSpPr/>
            <p:nvPr/>
          </p:nvSpPr>
          <p:spPr>
            <a:xfrm>
              <a:off x="2281541" y="4818482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281540" y="5071903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281540" y="5603693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281540" y="5335191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S2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536497" y="3691281"/>
            <a:ext cx="1162422" cy="792762"/>
            <a:chOff x="3604515" y="5089175"/>
            <a:chExt cx="1162422" cy="792762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7" name="Rectangle 96"/>
            <p:cNvSpPr/>
            <p:nvPr/>
          </p:nvSpPr>
          <p:spPr>
            <a:xfrm>
              <a:off x="3604515" y="5089175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604515" y="5352463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604515" y="5617200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S5</a:t>
              </a:r>
            </a:p>
          </p:txBody>
        </p:sp>
      </p:grpSp>
      <p:pic>
        <p:nvPicPr>
          <p:cNvPr id="101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1780" y="2594299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269" y="2571537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0" name="Google Shape;694;p45"/>
          <p:cNvCxnSpPr>
            <a:endCxn id="102" idx="1"/>
          </p:cNvCxnSpPr>
          <p:nvPr/>
        </p:nvCxnSpPr>
        <p:spPr>
          <a:xfrm>
            <a:off x="7353820" y="3173507"/>
            <a:ext cx="1425449" cy="7165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699;p45"/>
          <p:cNvSpPr txBox="1"/>
          <p:nvPr/>
        </p:nvSpPr>
        <p:spPr>
          <a:xfrm>
            <a:off x="4915733" y="2446522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8" name="Google Shape;699;p45"/>
          <p:cNvSpPr txBox="1"/>
          <p:nvPr/>
        </p:nvSpPr>
        <p:spPr>
          <a:xfrm>
            <a:off x="4927765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S3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9" name="Google Shape;699;p45"/>
          <p:cNvSpPr txBox="1"/>
          <p:nvPr/>
        </p:nvSpPr>
        <p:spPr>
          <a:xfrm>
            <a:off x="4927765" y="4257140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20" name="Google Shape;699;p45"/>
          <p:cNvSpPr txBox="1"/>
          <p:nvPr/>
        </p:nvSpPr>
        <p:spPr>
          <a:xfrm>
            <a:off x="684335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S5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279715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3767477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8263" y="194714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32839" y="2810495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52658" y="2800414"/>
            <a:ext cx="915462" cy="7364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4956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538;p154"/>
          <p:cNvSpPr/>
          <p:nvPr/>
        </p:nvSpPr>
        <p:spPr>
          <a:xfrm>
            <a:off x="2178835" y="1304428"/>
            <a:ext cx="6628834" cy="1197038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</a:t>
            </a:r>
            <a:r>
              <a:rPr lang="en-US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</a:t>
            </a: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Objective</a:t>
            </a: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Service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54" name="Google Shape;1535;p154"/>
          <p:cNvSpPr/>
          <p:nvPr/>
        </p:nvSpPr>
        <p:spPr>
          <a:xfrm>
            <a:off x="2178835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1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0" name="Google Shape;1535;p154"/>
          <p:cNvSpPr/>
          <p:nvPr/>
        </p:nvSpPr>
        <p:spPr>
          <a:xfrm>
            <a:off x="2259724" y="1806146"/>
            <a:ext cx="3125372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1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4" name="Google Shape;1535;p154"/>
          <p:cNvSpPr/>
          <p:nvPr/>
        </p:nvSpPr>
        <p:spPr>
          <a:xfrm>
            <a:off x="5590331" y="1806146"/>
            <a:ext cx="3131100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2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6" name="Google Shape;1535;p154"/>
          <p:cNvSpPr/>
          <p:nvPr/>
        </p:nvSpPr>
        <p:spPr>
          <a:xfrm>
            <a:off x="5547212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>
                <a:solidFill>
                  <a:srgbClr val="000000"/>
                </a:solidFill>
                <a:ea typeface="Arial"/>
                <a:cs typeface="Arial"/>
                <a:sym typeface="Arial"/>
              </a:rPr>
              <a:t>2</a:t>
            </a: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680515" y="3394842"/>
            <a:ext cx="2257096" cy="599091"/>
            <a:chOff x="2942897" y="3342292"/>
            <a:chExt cx="2257096" cy="599091"/>
          </a:xfrm>
        </p:grpSpPr>
        <p:sp>
          <p:nvSpPr>
            <p:cNvPr id="32" name="Rounded Rectangle 31"/>
            <p:cNvSpPr/>
            <p:nvPr/>
          </p:nvSpPr>
          <p:spPr>
            <a:xfrm>
              <a:off x="3720662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T2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port-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2942897" y="3342292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4485290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T6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633449" y="3394841"/>
            <a:ext cx="3087982" cy="599091"/>
            <a:chOff x="5611767" y="3342291"/>
            <a:chExt cx="3087982" cy="599091"/>
          </a:xfrm>
        </p:grpSpPr>
        <p:sp>
          <p:nvSpPr>
            <p:cNvPr id="50" name="Rounded Rectangle 49"/>
            <p:cNvSpPr/>
            <p:nvPr/>
          </p:nvSpPr>
          <p:spPr>
            <a:xfrm>
              <a:off x="6402860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T1</a:t>
              </a:r>
            </a:p>
            <a:p>
              <a:pPr algn="ctr"/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611767" y="3342291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port</a:t>
              </a: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7193953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T2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7985046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T4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094424" y="420417"/>
            <a:ext cx="479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Filter </a:t>
            </a:r>
            <a:r>
              <a:rPr lang="en-US" dirty="0"/>
              <a:t>on “Switch-Port, MAC-</a:t>
            </a:r>
            <a:r>
              <a:rPr lang="en-US" dirty="0" err="1"/>
              <a:t>Addr</a:t>
            </a:r>
            <a:r>
              <a:rPr lang="en-US" dirty="0"/>
              <a:t>, VLAN, IP-</a:t>
            </a:r>
            <a:r>
              <a:rPr lang="en-US" dirty="0" err="1"/>
              <a:t>Addr</a:t>
            </a:r>
            <a:r>
              <a:rPr lang="en-US" dirty="0"/>
              <a:t>”</a:t>
            </a:r>
          </a:p>
        </p:txBody>
      </p:sp>
      <p:sp>
        <p:nvSpPr>
          <p:cNvPr id="7" name="Down Arrow 6"/>
          <p:cNvSpPr/>
          <p:nvPr/>
        </p:nvSpPr>
        <p:spPr>
          <a:xfrm>
            <a:off x="5396174" y="789749"/>
            <a:ext cx="194157" cy="4084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>
            <a:stCxn id="20" idx="2"/>
            <a:endCxn id="45" idx="0"/>
          </p:cNvCxnSpPr>
          <p:nvPr/>
        </p:nvCxnSpPr>
        <p:spPr>
          <a:xfrm flipH="1">
            <a:off x="3037867" y="2385854"/>
            <a:ext cx="784543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0" idx="2"/>
            <a:endCxn id="32" idx="0"/>
          </p:cNvCxnSpPr>
          <p:nvPr/>
        </p:nvCxnSpPr>
        <p:spPr>
          <a:xfrm flipH="1">
            <a:off x="3815632" y="2385854"/>
            <a:ext cx="6778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0" idx="2"/>
            <a:endCxn id="46" idx="0"/>
          </p:cNvCxnSpPr>
          <p:nvPr/>
        </p:nvCxnSpPr>
        <p:spPr>
          <a:xfrm>
            <a:off x="3822410" y="2385854"/>
            <a:ext cx="757850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24" idx="2"/>
            <a:endCxn id="51" idx="0"/>
          </p:cNvCxnSpPr>
          <p:nvPr/>
        </p:nvCxnSpPr>
        <p:spPr>
          <a:xfrm flipH="1">
            <a:off x="5990801" y="2385854"/>
            <a:ext cx="1165080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4" idx="2"/>
            <a:endCxn id="50" idx="0"/>
          </p:cNvCxnSpPr>
          <p:nvPr/>
        </p:nvCxnSpPr>
        <p:spPr>
          <a:xfrm flipH="1">
            <a:off x="6781894" y="2385854"/>
            <a:ext cx="373987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4" idx="2"/>
            <a:endCxn id="52" idx="0"/>
          </p:cNvCxnSpPr>
          <p:nvPr/>
        </p:nvCxnSpPr>
        <p:spPr>
          <a:xfrm>
            <a:off x="7155881" y="2385854"/>
            <a:ext cx="417106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4" idx="2"/>
            <a:endCxn id="53" idx="0"/>
          </p:cNvCxnSpPr>
          <p:nvPr/>
        </p:nvCxnSpPr>
        <p:spPr>
          <a:xfrm>
            <a:off x="7155881" y="2385854"/>
            <a:ext cx="1208199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822555" y="2535440"/>
            <a:ext cx="1341393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OpenFlow 1.3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Flow Rules</a:t>
            </a:r>
          </a:p>
        </p:txBody>
      </p:sp>
      <p:cxnSp>
        <p:nvCxnSpPr>
          <p:cNvPr id="94" name="Straight Arrow Connector 93"/>
          <p:cNvCxnSpPr>
            <a:stCxn id="76" idx="3"/>
          </p:cNvCxnSpPr>
          <p:nvPr/>
        </p:nvCxnSpPr>
        <p:spPr>
          <a:xfrm>
            <a:off x="6163948" y="2778584"/>
            <a:ext cx="409393" cy="0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endCxn id="76" idx="1"/>
          </p:cNvCxnSpPr>
          <p:nvPr/>
        </p:nvCxnSpPr>
        <p:spPr>
          <a:xfrm>
            <a:off x="4384142" y="2778583"/>
            <a:ext cx="438413" cy="1"/>
          </a:xfrm>
          <a:prstGeom prst="straightConnector1">
            <a:avLst/>
          </a:prstGeom>
          <a:ln>
            <a:solidFill>
              <a:srgbClr val="0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960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V="1">
            <a:off x="4820143" y="2854691"/>
            <a:ext cx="2364628" cy="39236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965542" y="1908918"/>
            <a:ext cx="1126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1981" y="2212267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Protocol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52228" y="2893927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36015" y="1916962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Switch</a:t>
            </a:r>
          </a:p>
        </p:txBody>
      </p:sp>
      <p:sp>
        <p:nvSpPr>
          <p:cNvPr id="16" name="Cloud Callout 15"/>
          <p:cNvSpPr/>
          <p:nvPr/>
        </p:nvSpPr>
        <p:spPr>
          <a:xfrm flipH="1">
            <a:off x="1408329" y="842212"/>
            <a:ext cx="2273520" cy="1370056"/>
          </a:xfrm>
          <a:prstGeom prst="cloudCallout">
            <a:avLst>
              <a:gd name="adj1" fmla="val -60730"/>
              <a:gd name="adj2" fmla="val 86820"/>
            </a:avLst>
          </a:prstGeom>
          <a:ln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58654" y="1095127"/>
            <a:ext cx="1418896" cy="81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u="sng" dirty="0"/>
              <a:t>Flow Table</a:t>
            </a:r>
            <a:endParaRPr lang="en-US" sz="1400" dirty="0"/>
          </a:p>
          <a:p>
            <a:pPr algn="ctr">
              <a:lnSpc>
                <a:spcPct val="90000"/>
              </a:lnSpc>
              <a:spcBef>
                <a:spcPts val="800"/>
              </a:spcBef>
              <a:spcAft>
                <a:spcPts val="200"/>
              </a:spcAft>
            </a:pPr>
            <a:r>
              <a:rPr lang="en-US" sz="1400" i="1" dirty="0"/>
              <a:t>&lt;match, action&gt;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</p:txBody>
      </p:sp>
      <p:pic>
        <p:nvPicPr>
          <p:cNvPr id="1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0958" y="2345741"/>
            <a:ext cx="1127117" cy="109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548" y="2276748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9102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274;p44"/>
          <p:cNvSpPr txBox="1"/>
          <p:nvPr/>
        </p:nvSpPr>
        <p:spPr>
          <a:xfrm>
            <a:off x="1841304" y="1263568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Filtering</a:t>
            </a:r>
            <a:endParaRPr b="1" dirty="0"/>
          </a:p>
        </p:txBody>
      </p:sp>
      <p:sp>
        <p:nvSpPr>
          <p:cNvPr id="52" name="Google Shape;275;p44"/>
          <p:cNvSpPr txBox="1"/>
          <p:nvPr/>
        </p:nvSpPr>
        <p:spPr>
          <a:xfrm>
            <a:off x="1593747" y="3047540"/>
            <a:ext cx="13434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Forwarding</a:t>
            </a:r>
            <a:endParaRPr b="1" dirty="0"/>
          </a:p>
        </p:txBody>
      </p:sp>
      <p:sp>
        <p:nvSpPr>
          <p:cNvPr id="53" name="Google Shape;276;p44"/>
          <p:cNvSpPr txBox="1"/>
          <p:nvPr/>
        </p:nvSpPr>
        <p:spPr>
          <a:xfrm>
            <a:off x="1841247" y="5016867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</a:t>
            </a:r>
            <a:endParaRPr b="1" dirty="0"/>
          </a:p>
        </p:txBody>
      </p:sp>
      <p:cxnSp>
        <p:nvCxnSpPr>
          <p:cNvPr id="33" name="Google Shape;259;p44"/>
          <p:cNvCxnSpPr>
            <a:endCxn id="22" idx="0"/>
          </p:cNvCxnSpPr>
          <p:nvPr/>
        </p:nvCxnSpPr>
        <p:spPr>
          <a:xfrm flipH="1">
            <a:off x="3851139" y="2005154"/>
            <a:ext cx="1477066" cy="655333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4" name="Google Shape;260;p44"/>
          <p:cNvCxnSpPr>
            <a:endCxn id="27" idx="0"/>
          </p:cNvCxnSpPr>
          <p:nvPr/>
        </p:nvCxnSpPr>
        <p:spPr>
          <a:xfrm>
            <a:off x="5328203" y="2005154"/>
            <a:ext cx="1872230" cy="65445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5" name="Google Shape;261;p44"/>
          <p:cNvCxnSpPr>
            <a:endCxn id="23" idx="0"/>
          </p:cNvCxnSpPr>
          <p:nvPr/>
        </p:nvCxnSpPr>
        <p:spPr>
          <a:xfrm flipH="1">
            <a:off x="4993873" y="2005154"/>
            <a:ext cx="334330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1" name="Google Shape;265;p44"/>
          <p:cNvCxnSpPr>
            <a:endCxn id="39" idx="0"/>
          </p:cNvCxnSpPr>
          <p:nvPr/>
        </p:nvCxnSpPr>
        <p:spPr>
          <a:xfrm>
            <a:off x="5328203" y="2005154"/>
            <a:ext cx="823137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7" name="Google Shape;246;p44"/>
          <p:cNvSpPr/>
          <p:nvPr/>
        </p:nvSpPr>
        <p:spPr>
          <a:xfrm>
            <a:off x="2937204" y="4109579"/>
            <a:ext cx="5307410" cy="214676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Google Shape;255;p44"/>
          <p:cNvSpPr/>
          <p:nvPr/>
        </p:nvSpPr>
        <p:spPr>
          <a:xfrm>
            <a:off x="4845733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Multicast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9" name="Google Shape;256;p44"/>
          <p:cNvSpPr/>
          <p:nvPr/>
        </p:nvSpPr>
        <p:spPr>
          <a:xfrm>
            <a:off x="3129740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Hashed (ECMP)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0" name="Google Shape;257;p44"/>
          <p:cNvSpPr/>
          <p:nvPr/>
        </p:nvSpPr>
        <p:spPr>
          <a:xfrm>
            <a:off x="4484316" y="4333116"/>
            <a:ext cx="1707316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Next ID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apping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6" name="Google Shape;262;p44"/>
          <p:cNvCxnSpPr/>
          <p:nvPr/>
        </p:nvCxnSpPr>
        <p:spPr>
          <a:xfrm>
            <a:off x="5337974" y="4759904"/>
            <a:ext cx="5611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7" name="Google Shape;263;p44"/>
          <p:cNvCxnSpPr/>
          <p:nvPr/>
        </p:nvCxnSpPr>
        <p:spPr>
          <a:xfrm flipH="1">
            <a:off x="3627665" y="4759904"/>
            <a:ext cx="1710309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9" name="Google Shape;272;p44"/>
          <p:cNvSpPr/>
          <p:nvPr/>
        </p:nvSpPr>
        <p:spPr>
          <a:xfrm>
            <a:off x="6383013" y="5005119"/>
            <a:ext cx="1192952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...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0" name="Google Shape;273;p44"/>
          <p:cNvCxnSpPr/>
          <p:nvPr/>
        </p:nvCxnSpPr>
        <p:spPr>
          <a:xfrm>
            <a:off x="5337974" y="4759904"/>
            <a:ext cx="1641478" cy="245238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54" name="Google Shape;277;p44"/>
          <p:cNvSpPr/>
          <p:nvPr/>
        </p:nvSpPr>
        <p:spPr>
          <a:xfrm>
            <a:off x="4841346" y="5714998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Next VLAN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5" name="Google Shape;278;p44"/>
          <p:cNvCxnSpPr/>
          <p:nvPr/>
        </p:nvCxnSpPr>
        <p:spPr>
          <a:xfrm>
            <a:off x="3627645" y="5425199"/>
            <a:ext cx="1711432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6" name="Google Shape;279;p44"/>
          <p:cNvCxnSpPr/>
          <p:nvPr/>
        </p:nvCxnSpPr>
        <p:spPr>
          <a:xfrm flipH="1">
            <a:off x="5339134" y="5431908"/>
            <a:ext cx="1640355" cy="283285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7" name="Google Shape;280;p44"/>
          <p:cNvCxnSpPr/>
          <p:nvPr/>
        </p:nvCxnSpPr>
        <p:spPr>
          <a:xfrm flipH="1">
            <a:off x="5339149" y="5425199"/>
            <a:ext cx="4489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8" name="Google Shape;247;p44"/>
          <p:cNvSpPr/>
          <p:nvPr/>
        </p:nvSpPr>
        <p:spPr>
          <a:xfrm>
            <a:off x="2937205" y="2422490"/>
            <a:ext cx="5307410" cy="159020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Google Shape;252;p44"/>
          <p:cNvSpPr/>
          <p:nvPr/>
        </p:nvSpPr>
        <p:spPr>
          <a:xfrm>
            <a:off x="3446875" y="2660487"/>
            <a:ext cx="808528" cy="45289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Bridging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3" name="Google Shape;253;p44"/>
          <p:cNvSpPr/>
          <p:nvPr/>
        </p:nvSpPr>
        <p:spPr>
          <a:xfrm>
            <a:off x="4495968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IPv4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7" name="Google Shape;254;p44"/>
          <p:cNvSpPr/>
          <p:nvPr/>
        </p:nvSpPr>
        <p:spPr>
          <a:xfrm>
            <a:off x="6870678" y="2659611"/>
            <a:ext cx="659509" cy="45377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MPLS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9" name="Google Shape;264;p44"/>
          <p:cNvSpPr/>
          <p:nvPr/>
        </p:nvSpPr>
        <p:spPr>
          <a:xfrm>
            <a:off x="5653435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IPv6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42" name="Google Shape;266;p44"/>
          <p:cNvSpPr/>
          <p:nvPr/>
        </p:nvSpPr>
        <p:spPr>
          <a:xfrm>
            <a:off x="4988424" y="3480891"/>
            <a:ext cx="698788" cy="41918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ACL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43" name="Google Shape;267;p44"/>
          <p:cNvCxnSpPr>
            <a:stCxn id="22" idx="2"/>
          </p:cNvCxnSpPr>
          <p:nvPr/>
        </p:nvCxnSpPr>
        <p:spPr>
          <a:xfrm>
            <a:off x="3851139" y="3113380"/>
            <a:ext cx="1486675" cy="36759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4" name="Google Shape;268;p44"/>
          <p:cNvCxnSpPr>
            <a:stCxn id="27" idx="2"/>
          </p:cNvCxnSpPr>
          <p:nvPr/>
        </p:nvCxnSpPr>
        <p:spPr>
          <a:xfrm flipH="1">
            <a:off x="5337871" y="3113381"/>
            <a:ext cx="1862562" cy="36759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6" name="Google Shape;269;p44"/>
          <p:cNvCxnSpPr>
            <a:stCxn id="23" idx="2"/>
          </p:cNvCxnSpPr>
          <p:nvPr/>
        </p:nvCxnSpPr>
        <p:spPr>
          <a:xfrm>
            <a:off x="4993873" y="3113380"/>
            <a:ext cx="343783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270;p44"/>
          <p:cNvCxnSpPr>
            <a:stCxn id="39" idx="2"/>
          </p:cNvCxnSpPr>
          <p:nvPr/>
        </p:nvCxnSpPr>
        <p:spPr>
          <a:xfrm flipH="1">
            <a:off x="5337709" y="3113380"/>
            <a:ext cx="813631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8" name="Google Shape;271;p44"/>
          <p:cNvCxnSpPr/>
          <p:nvPr/>
        </p:nvCxnSpPr>
        <p:spPr>
          <a:xfrm>
            <a:off x="5337819" y="3900071"/>
            <a:ext cx="0" cy="459799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2" name="Google Shape;285;p44"/>
          <p:cNvCxnSpPr>
            <a:stCxn id="42" idx="3"/>
          </p:cNvCxnSpPr>
          <p:nvPr/>
        </p:nvCxnSpPr>
        <p:spPr>
          <a:xfrm flipV="1">
            <a:off x="5687212" y="3690481"/>
            <a:ext cx="560377" cy="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63" name="TextBox 62"/>
          <p:cNvSpPr txBox="1"/>
          <p:nvPr/>
        </p:nvSpPr>
        <p:spPr>
          <a:xfrm>
            <a:off x="6243425" y="3536687"/>
            <a:ext cx="2001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 or pass up to ONOS</a:t>
            </a:r>
          </a:p>
        </p:txBody>
      </p:sp>
      <p:sp>
        <p:nvSpPr>
          <p:cNvPr id="15" name="Google Shape;245;p44"/>
          <p:cNvSpPr/>
          <p:nvPr/>
        </p:nvSpPr>
        <p:spPr>
          <a:xfrm>
            <a:off x="2937205" y="536029"/>
            <a:ext cx="5307410" cy="178957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Google Shape;250;p44"/>
          <p:cNvSpPr/>
          <p:nvPr/>
        </p:nvSpPr>
        <p:spPr>
          <a:xfrm>
            <a:off x="4239378" y="644603"/>
            <a:ext cx="2300613" cy="56910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In-port + VLAN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iltering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T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able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1" name="Google Shape;251;p44"/>
          <p:cNvSpPr/>
          <p:nvPr/>
        </p:nvSpPr>
        <p:spPr>
          <a:xfrm>
            <a:off x="4536109" y="1715355"/>
            <a:ext cx="1707316" cy="48603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Forwarding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C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lassifier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1" name="Google Shape;258;p44"/>
          <p:cNvCxnSpPr>
            <a:stCxn id="19" idx="2"/>
            <a:endCxn id="21" idx="0"/>
          </p:cNvCxnSpPr>
          <p:nvPr/>
        </p:nvCxnSpPr>
        <p:spPr>
          <a:xfrm>
            <a:off x="5389685" y="1213711"/>
            <a:ext cx="82" cy="50164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8" name="Google Shape;281;p44"/>
          <p:cNvCxnSpPr>
            <a:stCxn id="19" idx="3"/>
          </p:cNvCxnSpPr>
          <p:nvPr/>
        </p:nvCxnSpPr>
        <p:spPr>
          <a:xfrm>
            <a:off x="6539991" y="929157"/>
            <a:ext cx="718989" cy="0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" name="TextBox 3"/>
          <p:cNvSpPr txBox="1"/>
          <p:nvPr/>
        </p:nvSpPr>
        <p:spPr>
          <a:xfrm>
            <a:off x="7258980" y="754713"/>
            <a:ext cx="558069" cy="348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451127" y="1326574"/>
            <a:ext cx="2408745" cy="348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Permit </a:t>
            </a:r>
            <a:r>
              <a:rPr lang="en-US" sz="1400"/>
              <a:t>with Internal VLAN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105163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2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886" y="1038009"/>
            <a:ext cx="6448787" cy="47010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ight Brace 1"/>
          <p:cNvSpPr/>
          <p:nvPr/>
        </p:nvSpPr>
        <p:spPr>
          <a:xfrm>
            <a:off x="8518358" y="2081463"/>
            <a:ext cx="45719" cy="348916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 flipV="1">
            <a:off x="8523571" y="3721768"/>
            <a:ext cx="53740" cy="493295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638644" y="2071255"/>
            <a:ext cx="950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Filtering</a:t>
            </a:r>
          </a:p>
        </p:txBody>
      </p:sp>
      <p:cxnSp>
        <p:nvCxnSpPr>
          <p:cNvPr id="5" name="Straight Arrow Connector 4"/>
          <p:cNvCxnSpPr>
            <a:stCxn id="3" idx="1"/>
            <a:endCxn id="2" idx="1"/>
          </p:cNvCxnSpPr>
          <p:nvPr/>
        </p:nvCxnSpPr>
        <p:spPr>
          <a:xfrm flipH="1">
            <a:off x="8564077" y="2255921"/>
            <a:ext cx="107456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38644" y="3186183"/>
            <a:ext cx="1246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Forwarding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638644" y="3770078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</a:t>
            </a:r>
          </a:p>
        </p:txBody>
      </p:sp>
      <p:cxnSp>
        <p:nvCxnSpPr>
          <p:cNvPr id="32" name="Straight Arrow Connector 31"/>
          <p:cNvCxnSpPr>
            <a:stCxn id="26" idx="1"/>
            <a:endCxn id="20" idx="1"/>
          </p:cNvCxnSpPr>
          <p:nvPr/>
        </p:nvCxnSpPr>
        <p:spPr>
          <a:xfrm flipH="1">
            <a:off x="8577311" y="3954744"/>
            <a:ext cx="1061333" cy="136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e 7"/>
          <p:cNvSpPr/>
          <p:nvPr/>
        </p:nvSpPr>
        <p:spPr>
          <a:xfrm>
            <a:off x="3296790" y="1443789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78695" y="2081463"/>
            <a:ext cx="75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SPGW</a:t>
            </a:r>
          </a:p>
        </p:txBody>
      </p:sp>
      <p:cxnSp>
        <p:nvCxnSpPr>
          <p:cNvPr id="11" name="Straight Arrow Connector 10"/>
          <p:cNvCxnSpPr>
            <a:stCxn id="9" idx="3"/>
            <a:endCxn id="8" idx="1"/>
          </p:cNvCxnSpPr>
          <p:nvPr/>
        </p:nvCxnSpPr>
        <p:spPr>
          <a:xfrm flipV="1">
            <a:off x="2637942" y="1745490"/>
            <a:ext cx="658848" cy="52063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eft Brace 32"/>
          <p:cNvSpPr/>
          <p:nvPr/>
        </p:nvSpPr>
        <p:spPr>
          <a:xfrm>
            <a:off x="3293468" y="2409962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9" idx="3"/>
            <a:endCxn id="33" idx="1"/>
          </p:cNvCxnSpPr>
          <p:nvPr/>
        </p:nvCxnSpPr>
        <p:spPr>
          <a:xfrm>
            <a:off x="2637942" y="2266129"/>
            <a:ext cx="655526" cy="44553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flipV="1">
            <a:off x="8526378" y="3112170"/>
            <a:ext cx="45719" cy="517358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>
            <a:stCxn id="24" idx="1"/>
            <a:endCxn id="16" idx="1"/>
          </p:cNvCxnSpPr>
          <p:nvPr/>
        </p:nvCxnSpPr>
        <p:spPr>
          <a:xfrm flipH="1">
            <a:off x="8572097" y="3370849"/>
            <a:ext cx="106654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134278" y="4259907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INT</a:t>
            </a:r>
          </a:p>
        </p:txBody>
      </p:sp>
      <p:cxnSp>
        <p:nvCxnSpPr>
          <p:cNvPr id="55" name="Straight Arrow Connector 54"/>
          <p:cNvCxnSpPr>
            <a:stCxn id="54" idx="3"/>
            <a:endCxn id="56" idx="1"/>
          </p:cNvCxnSpPr>
          <p:nvPr/>
        </p:nvCxnSpPr>
        <p:spPr>
          <a:xfrm>
            <a:off x="2637942" y="4444573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Left Brace 55"/>
          <p:cNvSpPr/>
          <p:nvPr/>
        </p:nvSpPr>
        <p:spPr>
          <a:xfrm>
            <a:off x="3296790" y="4211963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033288" y="4946255"/>
            <a:ext cx="60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BNG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2637942" y="5130921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>
            <a:off x="3296790" y="4898311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8946238" y="937553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Basic Functionality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468053" y="933906"/>
            <a:ext cx="1855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/>
              <a:t>Optional Features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9748472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2638581" y="4179201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2638581" y="4452479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4101143" y="4919743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5447396" y="4129039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8029943" y="4143436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7797198" y="4639373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7735830" y="4136253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6714428" y="4438051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5484118" y="4423745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4137839" y="4143284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6634502" y="4136253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5575911" y="4905315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7693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1758" y="435857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1194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3324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4106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4033815" y="4179354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553" y="3914298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2267693" y="1247282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1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6787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3310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0218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1473;p153"/>
          <p:cNvSpPr/>
          <p:nvPr/>
        </p:nvSpPr>
        <p:spPr>
          <a:xfrm>
            <a:off x="7510396" y="1242015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</a:t>
            </a:r>
            <a:r>
              <a:rPr lang="en-US" sz="2000" i="1" dirty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Arial"/>
              </a:rPr>
              <a:t>n</a:t>
            </a:r>
            <a:endParaRPr sz="2000" b="0" i="1" u="none" strike="noStrike" cap="none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3280" y="2272716"/>
            <a:ext cx="4175204" cy="597837"/>
          </a:xfrm>
          <a:prstGeom prst="rect">
            <a:avLst/>
          </a:prstGeom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33280" y="2285778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247675" y="2279246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280190" y="2160639"/>
            <a:ext cx="1246280" cy="835051"/>
            <a:chOff x="10296635" y="1450727"/>
            <a:chExt cx="1246280" cy="835051"/>
          </a:xfrm>
        </p:grpSpPr>
        <p:sp>
          <p:nvSpPr>
            <p:cNvPr id="84" name="Diamond 83"/>
            <p:cNvSpPr/>
            <p:nvPr/>
          </p:nvSpPr>
          <p:spPr>
            <a:xfrm>
              <a:off x="10296635" y="145072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Diamond 84"/>
            <p:cNvSpPr/>
            <p:nvPr/>
          </p:nvSpPr>
          <p:spPr>
            <a:xfrm>
              <a:off x="10296635" y="1552576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Diamond 88"/>
            <p:cNvSpPr/>
            <p:nvPr/>
          </p:nvSpPr>
          <p:spPr>
            <a:xfrm>
              <a:off x="10296635" y="1655994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Diamond 100"/>
            <p:cNvSpPr/>
            <p:nvPr/>
          </p:nvSpPr>
          <p:spPr>
            <a:xfrm>
              <a:off x="10296635" y="1744880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Diamond 103"/>
            <p:cNvSpPr/>
            <p:nvPr/>
          </p:nvSpPr>
          <p:spPr>
            <a:xfrm>
              <a:off x="10296635" y="1846729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Diamond 104"/>
            <p:cNvSpPr/>
            <p:nvPr/>
          </p:nvSpPr>
          <p:spPr>
            <a:xfrm>
              <a:off x="10296635" y="195014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64452" y="2299771"/>
            <a:ext cx="483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Raft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450547" y="2548026"/>
            <a:ext cx="9113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68170" y="2571633"/>
            <a:ext cx="1670321" cy="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3" idx="2"/>
          </p:cNvCxnSpPr>
          <p:nvPr/>
        </p:nvCxnSpPr>
        <p:spPr>
          <a:xfrm flipH="1">
            <a:off x="8161258" y="3303418"/>
            <a:ext cx="380976" cy="72716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3" idx="2"/>
          </p:cNvCxnSpPr>
          <p:nvPr/>
        </p:nvCxnSpPr>
        <p:spPr>
          <a:xfrm>
            <a:off x="8542234" y="3303418"/>
            <a:ext cx="674738" cy="117862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3" idx="2"/>
          </p:cNvCxnSpPr>
          <p:nvPr/>
        </p:nvCxnSpPr>
        <p:spPr>
          <a:xfrm flipH="1">
            <a:off x="6891872" y="3303418"/>
            <a:ext cx="1650362" cy="987078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46" idx="2"/>
          </p:cNvCxnSpPr>
          <p:nvPr/>
        </p:nvCxnSpPr>
        <p:spPr>
          <a:xfrm flipH="1">
            <a:off x="2668213" y="3308685"/>
            <a:ext cx="631318" cy="1000767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6" idx="2"/>
          </p:cNvCxnSpPr>
          <p:nvPr/>
        </p:nvCxnSpPr>
        <p:spPr>
          <a:xfrm>
            <a:off x="3299531" y="3308685"/>
            <a:ext cx="439544" cy="14636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46" idx="2"/>
          </p:cNvCxnSpPr>
          <p:nvPr/>
        </p:nvCxnSpPr>
        <p:spPr>
          <a:xfrm>
            <a:off x="3299531" y="3308685"/>
            <a:ext cx="533749" cy="721894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2498678" y="2091927"/>
            <a:ext cx="1025340" cy="1101344"/>
            <a:chOff x="10269437" y="2929235"/>
            <a:chExt cx="1148040" cy="1350639"/>
          </a:xfrm>
        </p:grpSpPr>
        <p:sp>
          <p:nvSpPr>
            <p:cNvPr id="112" name="Rectangle 111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317746" y="2076715"/>
            <a:ext cx="1025340" cy="1101344"/>
            <a:chOff x="10269437" y="2929235"/>
            <a:chExt cx="1148040" cy="1350639"/>
          </a:xfrm>
        </p:grpSpPr>
        <p:sp>
          <p:nvSpPr>
            <p:cNvPr id="118" name="Rectangle 117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2188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9047662" y="3566718"/>
            <a:ext cx="1354732" cy="1339575"/>
            <a:chOff x="2157822" y="1314134"/>
            <a:chExt cx="1354732" cy="1339575"/>
          </a:xfrm>
        </p:grpSpPr>
        <p:sp>
          <p:nvSpPr>
            <p:cNvPr id="75" name="Oval 74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grpSp>
        <p:nvGrpSpPr>
          <p:cNvPr id="71" name="Group 70"/>
          <p:cNvGrpSpPr/>
          <p:nvPr/>
        </p:nvGrpSpPr>
        <p:grpSpPr>
          <a:xfrm>
            <a:off x="7181316" y="5060362"/>
            <a:ext cx="1354732" cy="1339575"/>
            <a:chOff x="2157822" y="1314134"/>
            <a:chExt cx="1354732" cy="1339575"/>
          </a:xfrm>
        </p:grpSpPr>
        <p:sp>
          <p:nvSpPr>
            <p:cNvPr id="72" name="Oval 71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grpSp>
        <p:nvGrpSpPr>
          <p:cNvPr id="70" name="Group 69"/>
          <p:cNvGrpSpPr/>
          <p:nvPr/>
        </p:nvGrpSpPr>
        <p:grpSpPr>
          <a:xfrm>
            <a:off x="1775355" y="3566718"/>
            <a:ext cx="1354732" cy="1339575"/>
            <a:chOff x="2157822" y="1314134"/>
            <a:chExt cx="1354732" cy="1339575"/>
          </a:xfrm>
        </p:grpSpPr>
        <p:sp>
          <p:nvSpPr>
            <p:cNvPr id="69" name="Oval 68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FF71FB-BF72-ED43-992E-738385F4F289}"/>
              </a:ext>
            </a:extLst>
          </p:cNvPr>
          <p:cNvCxnSpPr>
            <a:cxnSpLocks/>
            <a:endCxn id="49" idx="6"/>
          </p:cNvCxnSpPr>
          <p:nvPr/>
        </p:nvCxnSpPr>
        <p:spPr bwMode="gray">
          <a:xfrm>
            <a:off x="3441921" y="4257772"/>
            <a:ext cx="1112911" cy="1677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5F18FF-151E-D849-B448-C4DAE92ACC3A}"/>
              </a:ext>
            </a:extLst>
          </p:cNvPr>
          <p:cNvCxnSpPr>
            <a:cxnSpLocks/>
            <a:stCxn id="49" idx="13"/>
          </p:cNvCxnSpPr>
          <p:nvPr/>
        </p:nvCxnSpPr>
        <p:spPr bwMode="gray">
          <a:xfrm flipV="1">
            <a:off x="7044709" y="4213060"/>
            <a:ext cx="1410035" cy="17605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527482E-587B-BE45-8184-3F5DB420F07F}"/>
              </a:ext>
            </a:extLst>
          </p:cNvPr>
          <p:cNvSpPr/>
          <p:nvPr/>
        </p:nvSpPr>
        <p:spPr>
          <a:xfrm>
            <a:off x="6769210" y="2224059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Cloud Services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DC75C9C-3A12-644A-B53B-EF7861B424E3}"/>
              </a:ext>
            </a:extLst>
          </p:cNvPr>
          <p:cNvCxnSpPr>
            <a:cxnSpLocks/>
            <a:stCxn id="37" idx="2"/>
            <a:endCxn id="35" idx="0"/>
          </p:cNvCxnSpPr>
          <p:nvPr/>
        </p:nvCxnSpPr>
        <p:spPr bwMode="gray">
          <a:xfrm flipH="1">
            <a:off x="3441921" y="1676238"/>
            <a:ext cx="2873692" cy="2164702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Freeform 5">
            <a:extLst>
              <a:ext uri="{FF2B5EF4-FFF2-40B4-BE49-F238E27FC236}">
                <a16:creationId xmlns:a16="http://schemas.microsoft.com/office/drawing/2014/main" id="{0D9304AB-A3DD-E34C-9E3E-372F3998FA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48348" y="3501456"/>
            <a:ext cx="2502845" cy="1170572"/>
          </a:xfrm>
          <a:custGeom>
            <a:avLst/>
            <a:gdLst>
              <a:gd name="T0" fmla="*/ 242 w 386"/>
              <a:gd name="T1" fmla="*/ 244 h 244"/>
              <a:gd name="T2" fmla="*/ 241 w 386"/>
              <a:gd name="T3" fmla="*/ 244 h 244"/>
              <a:gd name="T4" fmla="*/ 196 w 386"/>
              <a:gd name="T5" fmla="*/ 226 h 244"/>
              <a:gd name="T6" fmla="*/ 146 w 386"/>
              <a:gd name="T7" fmla="*/ 238 h 244"/>
              <a:gd name="T8" fmla="*/ 86 w 386"/>
              <a:gd name="T9" fmla="*/ 216 h 244"/>
              <a:gd name="T10" fmla="*/ 62 w 386"/>
              <a:gd name="T11" fmla="*/ 220 h 244"/>
              <a:gd name="T12" fmla="*/ 1 w 386"/>
              <a:gd name="T13" fmla="*/ 158 h 244"/>
              <a:gd name="T14" fmla="*/ 65 w 386"/>
              <a:gd name="T15" fmla="*/ 98 h 244"/>
              <a:gd name="T16" fmla="*/ 72 w 386"/>
              <a:gd name="T17" fmla="*/ 99 h 244"/>
              <a:gd name="T18" fmla="*/ 146 w 386"/>
              <a:gd name="T19" fmla="*/ 47 h 244"/>
              <a:gd name="T20" fmla="*/ 169 w 386"/>
              <a:gd name="T21" fmla="*/ 51 h 244"/>
              <a:gd name="T22" fmla="*/ 249 w 386"/>
              <a:gd name="T23" fmla="*/ 1 h 244"/>
              <a:gd name="T24" fmla="*/ 333 w 386"/>
              <a:gd name="T25" fmla="*/ 79 h 244"/>
              <a:gd name="T26" fmla="*/ 385 w 386"/>
              <a:gd name="T27" fmla="*/ 152 h 244"/>
              <a:gd name="T28" fmla="*/ 362 w 386"/>
              <a:gd name="T29" fmla="*/ 205 h 244"/>
              <a:gd name="T30" fmla="*/ 319 w 386"/>
              <a:gd name="T31" fmla="*/ 222 h 244"/>
              <a:gd name="T32" fmla="*/ 298 w 386"/>
              <a:gd name="T33" fmla="*/ 217 h 244"/>
              <a:gd name="T34" fmla="*/ 242 w 386"/>
              <a:gd name="T35" fmla="*/ 244 h 244"/>
              <a:gd name="T36" fmla="*/ 199 w 386"/>
              <a:gd name="T37" fmla="*/ 206 h 244"/>
              <a:gd name="T38" fmla="*/ 203 w 386"/>
              <a:gd name="T39" fmla="*/ 211 h 244"/>
              <a:gd name="T40" fmla="*/ 241 w 386"/>
              <a:gd name="T41" fmla="*/ 228 h 244"/>
              <a:gd name="T42" fmla="*/ 288 w 386"/>
              <a:gd name="T43" fmla="*/ 203 h 244"/>
              <a:gd name="T44" fmla="*/ 293 w 386"/>
              <a:gd name="T45" fmla="*/ 196 h 244"/>
              <a:gd name="T46" fmla="*/ 299 w 386"/>
              <a:gd name="T47" fmla="*/ 200 h 244"/>
              <a:gd name="T48" fmla="*/ 320 w 386"/>
              <a:gd name="T49" fmla="*/ 206 h 244"/>
              <a:gd name="T50" fmla="*/ 351 w 386"/>
              <a:gd name="T51" fmla="*/ 193 h 244"/>
              <a:gd name="T52" fmla="*/ 369 w 386"/>
              <a:gd name="T53" fmla="*/ 151 h 244"/>
              <a:gd name="T54" fmla="*/ 325 w 386"/>
              <a:gd name="T55" fmla="*/ 94 h 244"/>
              <a:gd name="T56" fmla="*/ 319 w 386"/>
              <a:gd name="T57" fmla="*/ 93 h 244"/>
              <a:gd name="T58" fmla="*/ 318 w 386"/>
              <a:gd name="T59" fmla="*/ 87 h 244"/>
              <a:gd name="T60" fmla="*/ 248 w 386"/>
              <a:gd name="T61" fmla="*/ 17 h 244"/>
              <a:gd name="T62" fmla="*/ 248 w 386"/>
              <a:gd name="T63" fmla="*/ 17 h 244"/>
              <a:gd name="T64" fmla="*/ 181 w 386"/>
              <a:gd name="T65" fmla="*/ 64 h 244"/>
              <a:gd name="T66" fmla="*/ 177 w 386"/>
              <a:gd name="T67" fmla="*/ 72 h 244"/>
              <a:gd name="T68" fmla="*/ 170 w 386"/>
              <a:gd name="T69" fmla="*/ 69 h 244"/>
              <a:gd name="T70" fmla="*/ 145 w 386"/>
              <a:gd name="T71" fmla="*/ 63 h 244"/>
              <a:gd name="T72" fmla="*/ 85 w 386"/>
              <a:gd name="T73" fmla="*/ 110 h 244"/>
              <a:gd name="T74" fmla="*/ 84 w 386"/>
              <a:gd name="T75" fmla="*/ 118 h 244"/>
              <a:gd name="T76" fmla="*/ 76 w 386"/>
              <a:gd name="T77" fmla="*/ 116 h 244"/>
              <a:gd name="T78" fmla="*/ 64 w 386"/>
              <a:gd name="T79" fmla="*/ 114 h 244"/>
              <a:gd name="T80" fmla="*/ 17 w 386"/>
              <a:gd name="T81" fmla="*/ 158 h 244"/>
              <a:gd name="T82" fmla="*/ 62 w 386"/>
              <a:gd name="T83" fmla="*/ 204 h 244"/>
              <a:gd name="T84" fmla="*/ 84 w 386"/>
              <a:gd name="T85" fmla="*/ 199 h 244"/>
              <a:gd name="T86" fmla="*/ 89 w 386"/>
              <a:gd name="T87" fmla="*/ 197 h 244"/>
              <a:gd name="T88" fmla="*/ 94 w 386"/>
              <a:gd name="T89" fmla="*/ 201 h 244"/>
              <a:gd name="T90" fmla="*/ 147 w 386"/>
              <a:gd name="T91" fmla="*/ 222 h 244"/>
              <a:gd name="T92" fmla="*/ 193 w 386"/>
              <a:gd name="T93" fmla="*/ 210 h 244"/>
              <a:gd name="T94" fmla="*/ 199 w 386"/>
              <a:gd name="T95" fmla="*/ 206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6" h="244">
                <a:moveTo>
                  <a:pt x="242" y="244"/>
                </a:moveTo>
                <a:cubicBezTo>
                  <a:pt x="242" y="244"/>
                  <a:pt x="241" y="244"/>
                  <a:pt x="241" y="244"/>
                </a:cubicBezTo>
                <a:cubicBezTo>
                  <a:pt x="224" y="244"/>
                  <a:pt x="208" y="238"/>
                  <a:pt x="196" y="226"/>
                </a:cubicBezTo>
                <a:cubicBezTo>
                  <a:pt x="182" y="234"/>
                  <a:pt x="164" y="238"/>
                  <a:pt x="146" y="238"/>
                </a:cubicBezTo>
                <a:cubicBezTo>
                  <a:pt x="123" y="237"/>
                  <a:pt x="101" y="229"/>
                  <a:pt x="86" y="216"/>
                </a:cubicBezTo>
                <a:cubicBezTo>
                  <a:pt x="79" y="219"/>
                  <a:pt x="70" y="220"/>
                  <a:pt x="62" y="220"/>
                </a:cubicBezTo>
                <a:cubicBezTo>
                  <a:pt x="27" y="219"/>
                  <a:pt x="0" y="191"/>
                  <a:pt x="1" y="158"/>
                </a:cubicBezTo>
                <a:cubicBezTo>
                  <a:pt x="2" y="124"/>
                  <a:pt x="30" y="97"/>
                  <a:pt x="65" y="98"/>
                </a:cubicBezTo>
                <a:cubicBezTo>
                  <a:pt x="67" y="98"/>
                  <a:pt x="70" y="98"/>
                  <a:pt x="72" y="99"/>
                </a:cubicBezTo>
                <a:cubicBezTo>
                  <a:pt x="82" y="67"/>
                  <a:pt x="112" y="46"/>
                  <a:pt x="146" y="47"/>
                </a:cubicBezTo>
                <a:cubicBezTo>
                  <a:pt x="154" y="47"/>
                  <a:pt x="162" y="49"/>
                  <a:pt x="169" y="51"/>
                </a:cubicBezTo>
                <a:cubicBezTo>
                  <a:pt x="184" y="19"/>
                  <a:pt x="215" y="0"/>
                  <a:pt x="249" y="1"/>
                </a:cubicBezTo>
                <a:cubicBezTo>
                  <a:pt x="291" y="2"/>
                  <a:pt x="326" y="35"/>
                  <a:pt x="333" y="79"/>
                </a:cubicBezTo>
                <a:cubicBezTo>
                  <a:pt x="364" y="85"/>
                  <a:pt x="386" y="116"/>
                  <a:pt x="385" y="152"/>
                </a:cubicBezTo>
                <a:cubicBezTo>
                  <a:pt x="385" y="172"/>
                  <a:pt x="376" y="192"/>
                  <a:pt x="362" y="205"/>
                </a:cubicBezTo>
                <a:cubicBezTo>
                  <a:pt x="350" y="216"/>
                  <a:pt x="335" y="222"/>
                  <a:pt x="319" y="222"/>
                </a:cubicBezTo>
                <a:cubicBezTo>
                  <a:pt x="312" y="222"/>
                  <a:pt x="305" y="220"/>
                  <a:pt x="298" y="217"/>
                </a:cubicBezTo>
                <a:cubicBezTo>
                  <a:pt x="285" y="234"/>
                  <a:pt x="264" y="244"/>
                  <a:pt x="242" y="244"/>
                </a:cubicBezTo>
                <a:close/>
                <a:moveTo>
                  <a:pt x="199" y="206"/>
                </a:moveTo>
                <a:cubicBezTo>
                  <a:pt x="203" y="211"/>
                  <a:pt x="203" y="211"/>
                  <a:pt x="203" y="211"/>
                </a:cubicBezTo>
                <a:cubicBezTo>
                  <a:pt x="213" y="222"/>
                  <a:pt x="227" y="228"/>
                  <a:pt x="241" y="228"/>
                </a:cubicBezTo>
                <a:cubicBezTo>
                  <a:pt x="260" y="229"/>
                  <a:pt x="278" y="219"/>
                  <a:pt x="288" y="203"/>
                </a:cubicBezTo>
                <a:cubicBezTo>
                  <a:pt x="293" y="196"/>
                  <a:pt x="293" y="196"/>
                  <a:pt x="293" y="196"/>
                </a:cubicBezTo>
                <a:cubicBezTo>
                  <a:pt x="299" y="200"/>
                  <a:pt x="299" y="200"/>
                  <a:pt x="299" y="200"/>
                </a:cubicBezTo>
                <a:cubicBezTo>
                  <a:pt x="306" y="204"/>
                  <a:pt x="313" y="206"/>
                  <a:pt x="320" y="206"/>
                </a:cubicBezTo>
                <a:cubicBezTo>
                  <a:pt x="331" y="206"/>
                  <a:pt x="342" y="202"/>
                  <a:pt x="351" y="193"/>
                </a:cubicBezTo>
                <a:cubicBezTo>
                  <a:pt x="362" y="183"/>
                  <a:pt x="369" y="168"/>
                  <a:pt x="369" y="151"/>
                </a:cubicBezTo>
                <a:cubicBezTo>
                  <a:pt x="370" y="121"/>
                  <a:pt x="351" y="96"/>
                  <a:pt x="325" y="94"/>
                </a:cubicBezTo>
                <a:cubicBezTo>
                  <a:pt x="319" y="93"/>
                  <a:pt x="319" y="93"/>
                  <a:pt x="319" y="93"/>
                </a:cubicBezTo>
                <a:cubicBezTo>
                  <a:pt x="318" y="87"/>
                  <a:pt x="318" y="87"/>
                  <a:pt x="318" y="87"/>
                </a:cubicBezTo>
                <a:cubicBezTo>
                  <a:pt x="315" y="48"/>
                  <a:pt x="285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19" y="16"/>
                  <a:pt x="192" y="35"/>
                  <a:pt x="181" y="64"/>
                </a:cubicBezTo>
                <a:cubicBezTo>
                  <a:pt x="177" y="72"/>
                  <a:pt x="177" y="72"/>
                  <a:pt x="177" y="72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65"/>
                  <a:pt x="154" y="63"/>
                  <a:pt x="145" y="63"/>
                </a:cubicBezTo>
                <a:cubicBezTo>
                  <a:pt x="117" y="62"/>
                  <a:pt x="92" y="82"/>
                  <a:pt x="85" y="110"/>
                </a:cubicBezTo>
                <a:cubicBezTo>
                  <a:pt x="84" y="118"/>
                  <a:pt x="84" y="118"/>
                  <a:pt x="84" y="118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2" y="115"/>
                  <a:pt x="68" y="114"/>
                  <a:pt x="64" y="114"/>
                </a:cubicBezTo>
                <a:cubicBezTo>
                  <a:pt x="39" y="114"/>
                  <a:pt x="18" y="133"/>
                  <a:pt x="17" y="158"/>
                </a:cubicBezTo>
                <a:cubicBezTo>
                  <a:pt x="17" y="183"/>
                  <a:pt x="37" y="204"/>
                  <a:pt x="62" y="204"/>
                </a:cubicBezTo>
                <a:cubicBezTo>
                  <a:pt x="70" y="204"/>
                  <a:pt x="78" y="203"/>
                  <a:pt x="84" y="199"/>
                </a:cubicBezTo>
                <a:cubicBezTo>
                  <a:pt x="89" y="197"/>
                  <a:pt x="89" y="197"/>
                  <a:pt x="89" y="197"/>
                </a:cubicBezTo>
                <a:cubicBezTo>
                  <a:pt x="94" y="201"/>
                  <a:pt x="94" y="201"/>
                  <a:pt x="94" y="201"/>
                </a:cubicBezTo>
                <a:cubicBezTo>
                  <a:pt x="106" y="213"/>
                  <a:pt x="125" y="221"/>
                  <a:pt x="147" y="222"/>
                </a:cubicBezTo>
                <a:cubicBezTo>
                  <a:pt x="164" y="222"/>
                  <a:pt x="180" y="218"/>
                  <a:pt x="193" y="210"/>
                </a:cubicBezTo>
                <a:lnTo>
                  <a:pt x="199" y="20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02613E-6BC7-1D46-B587-B3A573D00339}"/>
              </a:ext>
            </a:extLst>
          </p:cNvPr>
          <p:cNvSpPr txBox="1"/>
          <p:nvPr/>
        </p:nvSpPr>
        <p:spPr>
          <a:xfrm>
            <a:off x="10154355" y="3254610"/>
            <a:ext cx="1048364" cy="443198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Corporate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Datacenter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3830A6-82B1-4144-801B-F827902F09A3}"/>
              </a:ext>
            </a:extLst>
          </p:cNvPr>
          <p:cNvSpPr txBox="1"/>
          <p:nvPr/>
        </p:nvSpPr>
        <p:spPr>
          <a:xfrm>
            <a:off x="1397168" y="3420809"/>
            <a:ext cx="657231" cy="276999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Branch</a:t>
            </a:r>
          </a:p>
        </p:txBody>
      </p:sp>
      <p:pic>
        <p:nvPicPr>
          <p:cNvPr id="35" name="Google Shape;1463;p153" descr="switch-icon.png">
            <a:extLst>
              <a:ext uri="{FF2B5EF4-FFF2-40B4-BE49-F238E27FC236}">
                <a16:creationId xmlns:a16="http://schemas.microsoft.com/office/drawing/2014/main" id="{50BFE77A-6E07-0942-A8C6-0C46B730EE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4190" y="3840940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1463;p153" descr="switch-icon.png">
            <a:extLst>
              <a:ext uri="{FF2B5EF4-FFF2-40B4-BE49-F238E27FC236}">
                <a16:creationId xmlns:a16="http://schemas.microsoft.com/office/drawing/2014/main" id="{205A5F32-982B-4245-9DAB-43174AEB436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4744" y="3844834"/>
            <a:ext cx="915462" cy="736452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BD35DF8F-05D7-E941-A7EC-CAC29472D175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SD-WAN Controller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97350CD-1171-D841-92BF-D1054A37599B}"/>
              </a:ext>
            </a:extLst>
          </p:cNvPr>
          <p:cNvCxnSpPr>
            <a:cxnSpLocks/>
            <a:stCxn id="49" idx="0"/>
          </p:cNvCxnSpPr>
          <p:nvPr/>
        </p:nvCxnSpPr>
        <p:spPr bwMode="gray">
          <a:xfrm>
            <a:off x="6117489" y="4672028"/>
            <a:ext cx="690757" cy="944704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2011CB7-906D-3B43-A101-D768C029CD5E}"/>
              </a:ext>
            </a:extLst>
          </p:cNvPr>
          <p:cNvSpPr txBox="1"/>
          <p:nvPr/>
        </p:nvSpPr>
        <p:spPr>
          <a:xfrm>
            <a:off x="8515400" y="5939878"/>
            <a:ext cx="1094852" cy="276999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Main Office</a:t>
            </a:r>
          </a:p>
        </p:txBody>
      </p:sp>
      <p:pic>
        <p:nvPicPr>
          <p:cNvPr id="56" name="Google Shape;1463;p153" descr="switch-icon.png">
            <a:extLst>
              <a:ext uri="{FF2B5EF4-FFF2-40B4-BE49-F238E27FC236}">
                <a16:creationId xmlns:a16="http://schemas.microsoft.com/office/drawing/2014/main" id="{A3E69FF0-F97D-0D4F-9818-69ECC725C0E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92034" y="5310027"/>
            <a:ext cx="915462" cy="7364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A5507CB-7D0D-4546-B2D9-63A5C881359E}"/>
              </a:ext>
            </a:extLst>
          </p:cNvPr>
          <p:cNvCxnSpPr>
            <a:cxnSpLocks/>
            <a:stCxn id="37" idx="2"/>
            <a:endCxn id="36" idx="0"/>
          </p:cNvCxnSpPr>
          <p:nvPr/>
        </p:nvCxnSpPr>
        <p:spPr bwMode="gray">
          <a:xfrm>
            <a:off x="6315613" y="1676238"/>
            <a:ext cx="2596862" cy="2168596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7E4AC2C-6EC6-9E4C-9815-CA702E027D50}"/>
              </a:ext>
            </a:extLst>
          </p:cNvPr>
          <p:cNvCxnSpPr/>
          <p:nvPr/>
        </p:nvCxnSpPr>
        <p:spPr>
          <a:xfrm flipV="1">
            <a:off x="3899652" y="4025921"/>
            <a:ext cx="4421825" cy="3727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3F8AA42-B6AE-7244-AFC2-65B6AF0BBABC}"/>
              </a:ext>
            </a:extLst>
          </p:cNvPr>
          <p:cNvCxnSpPr>
            <a:cxnSpLocks/>
          </p:cNvCxnSpPr>
          <p:nvPr/>
        </p:nvCxnSpPr>
        <p:spPr>
          <a:xfrm>
            <a:off x="3899652" y="4402330"/>
            <a:ext cx="2512478" cy="127592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50FA859-F6DB-2F42-8806-A40C15FA70D0}"/>
              </a:ext>
            </a:extLst>
          </p:cNvPr>
          <p:cNvCxnSpPr>
            <a:cxnSpLocks/>
          </p:cNvCxnSpPr>
          <p:nvPr/>
        </p:nvCxnSpPr>
        <p:spPr>
          <a:xfrm flipV="1">
            <a:off x="7253987" y="4395178"/>
            <a:ext cx="951818" cy="88567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CD355321-342B-7347-850B-E5759F8C8939}"/>
              </a:ext>
            </a:extLst>
          </p:cNvPr>
          <p:cNvSpPr/>
          <p:nvPr/>
        </p:nvSpPr>
        <p:spPr>
          <a:xfrm>
            <a:off x="5660986" y="5863536"/>
            <a:ext cx="15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SD-WAN Edge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63D567D-00C8-BE42-939B-C1FDD27A6BAE}"/>
              </a:ext>
            </a:extLst>
          </p:cNvPr>
          <p:cNvSpPr/>
          <p:nvPr/>
        </p:nvSpPr>
        <p:spPr>
          <a:xfrm>
            <a:off x="3845409" y="5104670"/>
            <a:ext cx="1603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Overlay Tunnel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43A6A29-410D-624C-AC3E-B49BEE4D5F32}"/>
              </a:ext>
            </a:extLst>
          </p:cNvPr>
          <p:cNvCxnSpPr>
            <a:cxnSpLocks/>
          </p:cNvCxnSpPr>
          <p:nvPr/>
        </p:nvCxnSpPr>
        <p:spPr bwMode="gray">
          <a:xfrm flipV="1">
            <a:off x="3633508" y="2860912"/>
            <a:ext cx="2395166" cy="961758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lgDash"/>
            <a:miter lim="800000"/>
            <a:tailEnd type="triangle"/>
          </a:ln>
          <a:effectLst/>
        </p:spPr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AAB2973C-52BC-BA4C-B332-AF77186F1E42}"/>
              </a:ext>
            </a:extLst>
          </p:cNvPr>
          <p:cNvSpPr/>
          <p:nvPr/>
        </p:nvSpPr>
        <p:spPr>
          <a:xfrm>
            <a:off x="5436183" y="313177"/>
            <a:ext cx="1752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Network Policies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3C47145-F5EE-6142-BB6D-2C15C04869B8}"/>
              </a:ext>
            </a:extLst>
          </p:cNvPr>
          <p:cNvCxnSpPr>
            <a:stCxn id="65" idx="2"/>
            <a:endCxn id="37" idx="0"/>
          </p:cNvCxnSpPr>
          <p:nvPr/>
        </p:nvCxnSpPr>
        <p:spPr>
          <a:xfrm>
            <a:off x="6312385" y="682509"/>
            <a:ext cx="3228" cy="299234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Group 79"/>
          <p:cNvGrpSpPr/>
          <p:nvPr/>
        </p:nvGrpSpPr>
        <p:grpSpPr>
          <a:xfrm>
            <a:off x="6021320" y="2327598"/>
            <a:ext cx="1026807" cy="635079"/>
            <a:chOff x="9601195" y="1875940"/>
            <a:chExt cx="1026807" cy="635079"/>
          </a:xfrm>
        </p:grpSpPr>
        <p:pic>
          <p:nvPicPr>
            <p:cNvPr id="79" name="Picture 78" descr="A close up of a logo&#10;&#10;Description automatically generated">
              <a:extLst>
                <a:ext uri="{FF2B5EF4-FFF2-40B4-BE49-F238E27FC236}">
                  <a16:creationId xmlns:a16="http://schemas.microsoft.com/office/drawing/2014/main" id="{2D8E48CB-715A-D747-AEFA-A860AAE5A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>
              <a:off x="9601195" y="1947547"/>
              <a:ext cx="1026807" cy="56347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5835D984-5449-7D47-B769-339B99768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101640" y="1875940"/>
              <a:ext cx="449610" cy="39588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D1908FD-68FE-BA4C-A5D8-AA874AECA9BB}"/>
              </a:ext>
            </a:extLst>
          </p:cNvPr>
          <p:cNvCxnSpPr>
            <a:cxnSpLocks/>
            <a:stCxn id="37" idx="2"/>
            <a:endCxn id="56" idx="0"/>
          </p:cNvCxnSpPr>
          <p:nvPr/>
        </p:nvCxnSpPr>
        <p:spPr bwMode="gray">
          <a:xfrm>
            <a:off x="6315613" y="1676238"/>
            <a:ext cx="734152" cy="3633789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0140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ea typeface="Symbol" charset="2"/>
                <a:cs typeface="Symbol" charset="2"/>
              </a:rPr>
              <a:t>Network Virtualization</a:t>
            </a:r>
            <a:br>
              <a:rPr lang="en-US" sz="2000" dirty="0">
                <a:ea typeface="Symbol" charset="2"/>
                <a:cs typeface="Symbol" charset="2"/>
              </a:rPr>
            </a:br>
            <a:r>
              <a:rPr lang="en-US" sz="2000" dirty="0">
                <a:ea typeface="Symbol" charset="2"/>
                <a:cs typeface="Symbol" charset="2"/>
              </a:rPr>
              <a:t>Controller</a:t>
            </a:r>
            <a:endParaRPr lang="en-US" sz="2000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vS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EB3CD5B-7D51-6044-87A4-D2A98DF32B57}"/>
              </a:ext>
            </a:extLst>
          </p:cNvPr>
          <p:cNvSpPr txBox="1"/>
          <p:nvPr/>
        </p:nvSpPr>
        <p:spPr>
          <a:xfrm>
            <a:off x="4692918" y="5556167"/>
            <a:ext cx="189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Underlay Network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7C5B704-0E3E-3340-BEA2-4478E8FA17F4}"/>
              </a:ext>
            </a:extLst>
          </p:cNvPr>
          <p:cNvSpPr txBox="1"/>
          <p:nvPr/>
        </p:nvSpPr>
        <p:spPr>
          <a:xfrm>
            <a:off x="5641895" y="978374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API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8611F4B-E938-644D-BDCB-19CF2DC34A62}"/>
              </a:ext>
            </a:extLst>
          </p:cNvPr>
          <p:cNvCxnSpPr/>
          <p:nvPr/>
        </p:nvCxnSpPr>
        <p:spPr>
          <a:xfrm>
            <a:off x="5888918" y="1393372"/>
            <a:ext cx="0" cy="7394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42484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EB3CD5B-7D51-6044-87A4-D2A98DF32B57}"/>
              </a:ext>
            </a:extLst>
          </p:cNvPr>
          <p:cNvSpPr txBox="1"/>
          <p:nvPr/>
        </p:nvSpPr>
        <p:spPr>
          <a:xfrm>
            <a:off x="4692918" y="5556167"/>
            <a:ext cx="189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Underlay Network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ABCA04-64BE-E249-B4C0-E2E38D13654B}"/>
              </a:ext>
            </a:extLst>
          </p:cNvPr>
          <p:cNvGrpSpPr/>
          <p:nvPr/>
        </p:nvGrpSpPr>
        <p:grpSpPr>
          <a:xfrm>
            <a:off x="1669215" y="2594715"/>
            <a:ext cx="9377140" cy="616975"/>
            <a:chOff x="958645" y="1302188"/>
            <a:chExt cx="10586184" cy="762587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6AA3B38-695B-D941-89E1-83016B4CBE80}"/>
                </a:ext>
              </a:extLst>
            </p:cNvPr>
            <p:cNvSpPr/>
            <p:nvPr/>
          </p:nvSpPr>
          <p:spPr>
            <a:xfrm>
              <a:off x="958645" y="1312607"/>
              <a:ext cx="9247239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D11F7C8-5003-834F-8EFE-7536B1E186DB}"/>
                </a:ext>
              </a:extLst>
            </p:cNvPr>
            <p:cNvCxnSpPr/>
            <p:nvPr/>
          </p:nvCxnSpPr>
          <p:spPr>
            <a:xfrm>
              <a:off x="2374497" y="1312607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004CD46-3F3F-124E-A965-A123A03741B7}"/>
                </a:ext>
              </a:extLst>
            </p:cNvPr>
            <p:cNvCxnSpPr/>
            <p:nvPr/>
          </p:nvCxnSpPr>
          <p:spPr>
            <a:xfrm>
              <a:off x="3780507" y="1312607"/>
              <a:ext cx="0" cy="75216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D01C55-9756-0048-9E6C-973CBC73F4BB}"/>
                </a:ext>
              </a:extLst>
            </p:cNvPr>
            <p:cNvCxnSpPr/>
            <p:nvPr/>
          </p:nvCxnSpPr>
          <p:spPr>
            <a:xfrm>
              <a:off x="5157027" y="1312607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2830906-5862-0345-BC65-9C1288ACCECB}"/>
                </a:ext>
              </a:extLst>
            </p:cNvPr>
            <p:cNvSpPr/>
            <p:nvPr/>
          </p:nvSpPr>
          <p:spPr>
            <a:xfrm>
              <a:off x="9258213" y="1312607"/>
              <a:ext cx="2286616" cy="75216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A66BAB-24D6-2548-9F3E-FB2BF63E9AE2}"/>
                </a:ext>
              </a:extLst>
            </p:cNvPr>
            <p:cNvSpPr txBox="1"/>
            <p:nvPr/>
          </p:nvSpPr>
          <p:spPr>
            <a:xfrm>
              <a:off x="977758" y="1321471"/>
              <a:ext cx="1361767" cy="609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Outer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MAC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FD7FEA8-EDDD-A142-ACE0-1DA7E76E9DD9}"/>
                </a:ext>
              </a:extLst>
            </p:cNvPr>
            <p:cNvSpPr txBox="1"/>
            <p:nvPr/>
          </p:nvSpPr>
          <p:spPr>
            <a:xfrm>
              <a:off x="9362085" y="1469691"/>
              <a:ext cx="16444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r-IN" sz="1400" dirty="0"/>
                <a:t>…</a:t>
              </a:r>
              <a:r>
                <a:rPr lang="en-US" sz="1400" dirty="0"/>
                <a:t> Payload </a:t>
              </a:r>
              <a:r>
                <a:rPr lang="mr-IN" sz="1400" dirty="0"/>
                <a:t>…</a:t>
              </a:r>
              <a:endParaRPr lang="en-US" sz="14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351D4C7-FB2F-1645-A7E0-AF05C9BEEAE6}"/>
                </a:ext>
              </a:extLst>
            </p:cNvPr>
            <p:cNvSpPr txBox="1"/>
            <p:nvPr/>
          </p:nvSpPr>
          <p:spPr>
            <a:xfrm>
              <a:off x="2382006" y="1312607"/>
              <a:ext cx="1361767" cy="609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Outer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IP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AD535A4-9A87-9A4F-B1E3-CAA023527F5D}"/>
                </a:ext>
              </a:extLst>
            </p:cNvPr>
            <p:cNvSpPr txBox="1"/>
            <p:nvPr/>
          </p:nvSpPr>
          <p:spPr>
            <a:xfrm>
              <a:off x="3792768" y="1302188"/>
              <a:ext cx="1361767" cy="6136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Outer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UDP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9E1A0C3-7B1E-F441-84BA-A90FD105AB42}"/>
                </a:ext>
              </a:extLst>
            </p:cNvPr>
            <p:cNvCxnSpPr/>
            <p:nvPr/>
          </p:nvCxnSpPr>
          <p:spPr>
            <a:xfrm>
              <a:off x="6538452" y="1302778"/>
              <a:ext cx="0" cy="75216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9B23BE7-99A1-D64A-807C-63CD9CB08307}"/>
                </a:ext>
              </a:extLst>
            </p:cNvPr>
            <p:cNvSpPr txBox="1"/>
            <p:nvPr/>
          </p:nvSpPr>
          <p:spPr>
            <a:xfrm>
              <a:off x="6540603" y="1309859"/>
              <a:ext cx="1361767" cy="609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Inner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MAC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4895033-9AA1-5A45-8CEC-9B6AB712F519}"/>
                </a:ext>
              </a:extLst>
            </p:cNvPr>
            <p:cNvSpPr txBox="1"/>
            <p:nvPr/>
          </p:nvSpPr>
          <p:spPr>
            <a:xfrm>
              <a:off x="5162766" y="1409196"/>
              <a:ext cx="1361767" cy="437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VXLAN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5D37BC8-2D9C-B344-B109-53A8C4D08880}"/>
                </a:ext>
              </a:extLst>
            </p:cNvPr>
            <p:cNvSpPr txBox="1"/>
            <p:nvPr/>
          </p:nvSpPr>
          <p:spPr>
            <a:xfrm>
              <a:off x="7890433" y="1320741"/>
              <a:ext cx="1361767" cy="609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Inner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IP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7401FD3-13A6-464D-A5A4-B9BDB8197C88}"/>
                </a:ext>
              </a:extLst>
            </p:cNvPr>
            <p:cNvCxnSpPr/>
            <p:nvPr/>
          </p:nvCxnSpPr>
          <p:spPr>
            <a:xfrm>
              <a:off x="7890433" y="1302188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71492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6E22277-5AE5-CE4C-A794-907939555C82}"/>
              </a:ext>
            </a:extLst>
          </p:cNvPr>
          <p:cNvCxnSpPr>
            <a:cxnSpLocks/>
          </p:cNvCxnSpPr>
          <p:nvPr/>
        </p:nvCxnSpPr>
        <p:spPr>
          <a:xfrm>
            <a:off x="7160820" y="3573755"/>
            <a:ext cx="0" cy="635101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0A08E38-F280-B74A-BB45-332FCE85BDB4}"/>
              </a:ext>
            </a:extLst>
          </p:cNvPr>
          <p:cNvCxnSpPr>
            <a:cxnSpLocks/>
          </p:cNvCxnSpPr>
          <p:nvPr/>
        </p:nvCxnSpPr>
        <p:spPr>
          <a:xfrm flipH="1">
            <a:off x="5058105" y="4213523"/>
            <a:ext cx="4214569" cy="18778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C56A5F8-3606-CC47-A3FB-C1CF53CA17E3}"/>
              </a:ext>
            </a:extLst>
          </p:cNvPr>
          <p:cNvCxnSpPr/>
          <p:nvPr/>
        </p:nvCxnSpPr>
        <p:spPr>
          <a:xfrm>
            <a:off x="5058105" y="4232301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2714B9F7-68B4-004F-B0B7-04CAE577B257}"/>
              </a:ext>
            </a:extLst>
          </p:cNvPr>
          <p:cNvCxnSpPr/>
          <p:nvPr/>
        </p:nvCxnSpPr>
        <p:spPr>
          <a:xfrm>
            <a:off x="7160644" y="4232301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91D59D00-495F-1F42-9E6B-018A130B3FF8}"/>
              </a:ext>
            </a:extLst>
          </p:cNvPr>
          <p:cNvCxnSpPr/>
          <p:nvPr/>
        </p:nvCxnSpPr>
        <p:spPr>
          <a:xfrm>
            <a:off x="9274758" y="4220726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9E48E99-1140-E245-8EE5-635CACAC206F}"/>
              </a:ext>
            </a:extLst>
          </p:cNvPr>
          <p:cNvSpPr txBox="1"/>
          <p:nvPr/>
        </p:nvSpPr>
        <p:spPr>
          <a:xfrm>
            <a:off x="5503739" y="853388"/>
            <a:ext cx="3293023" cy="43652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en-US" sz="1600" dirty="0"/>
              <a:t>API</a:t>
            </a:r>
          </a:p>
          <a:p>
            <a:pPr algn="ctr">
              <a:lnSpc>
                <a:spcPct val="90000"/>
              </a:lnSpc>
              <a:defRPr/>
            </a:pPr>
            <a:r>
              <a:rPr lang="en-US" sz="1600" dirty="0"/>
              <a:t>(Used by Cloud Management System)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5A431A9-B12B-D144-9E64-A7EEBE81E4CC}"/>
              </a:ext>
            </a:extLst>
          </p:cNvPr>
          <p:cNvSpPr txBox="1"/>
          <p:nvPr/>
        </p:nvSpPr>
        <p:spPr>
          <a:xfrm>
            <a:off x="7150251" y="2323176"/>
            <a:ext cx="1738068" cy="41540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Desired State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346FC5E-768C-0C47-8566-E19895DF9109}"/>
              </a:ext>
            </a:extLst>
          </p:cNvPr>
          <p:cNvSpPr txBox="1"/>
          <p:nvPr/>
        </p:nvSpPr>
        <p:spPr>
          <a:xfrm>
            <a:off x="4450152" y="3308765"/>
            <a:ext cx="1738068" cy="78805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 algn="r">
              <a:lnSpc>
                <a:spcPct val="90000"/>
              </a:lnSpc>
              <a:defRPr/>
            </a:pPr>
            <a:r>
              <a:rPr lang="en-US" sz="1400" dirty="0"/>
              <a:t>Discovered State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E905201-9E35-FD4E-A084-5FB96A8E10F7}"/>
              </a:ext>
            </a:extLst>
          </p:cNvPr>
          <p:cNvSpPr txBox="1"/>
          <p:nvPr/>
        </p:nvSpPr>
        <p:spPr>
          <a:xfrm>
            <a:off x="8155905" y="3314583"/>
            <a:ext cx="1738068" cy="78805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Control Directives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4BA1B1B-56EB-6148-8378-797DB0DF1BAF}"/>
              </a:ext>
            </a:extLst>
          </p:cNvPr>
          <p:cNvCxnSpPr>
            <a:cxnSpLocks/>
          </p:cNvCxnSpPr>
          <p:nvPr/>
        </p:nvCxnSpPr>
        <p:spPr>
          <a:xfrm>
            <a:off x="7699522" y="3417161"/>
            <a:ext cx="824431" cy="654304"/>
          </a:xfrm>
          <a:prstGeom prst="line">
            <a:avLst/>
          </a:prstGeom>
          <a:noFill/>
          <a:ln w="19050" cap="sq" cmpd="sng" algn="ctr">
            <a:solidFill>
              <a:schemeClr val="accent1">
                <a:lumMod val="75000"/>
              </a:schemeClr>
            </a:solidFill>
            <a:prstDash val="sysDot"/>
            <a:bevel/>
            <a:headEnd type="none" w="med" len="med"/>
            <a:tailEnd type="triangle" w="lg" len="med"/>
          </a:ln>
          <a:effectLst/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B001C82-9D0C-BF4E-8896-EF001CADE5D3}"/>
              </a:ext>
            </a:extLst>
          </p:cNvPr>
          <p:cNvCxnSpPr>
            <a:cxnSpLocks/>
          </p:cNvCxnSpPr>
          <p:nvPr/>
        </p:nvCxnSpPr>
        <p:spPr>
          <a:xfrm flipV="1">
            <a:off x="5804646" y="3420851"/>
            <a:ext cx="810444" cy="713760"/>
          </a:xfrm>
          <a:prstGeom prst="line">
            <a:avLst/>
          </a:prstGeom>
          <a:noFill/>
          <a:ln w="19050" cap="sq" cmpd="sng" algn="ctr">
            <a:solidFill>
              <a:schemeClr val="accent1">
                <a:lumMod val="75000"/>
              </a:schemeClr>
            </a:solidFill>
            <a:prstDash val="sysDot"/>
            <a:bevel/>
            <a:headEnd type="none" w="med" len="med"/>
            <a:tailEnd type="triangle" w="lg" len="med"/>
          </a:ln>
          <a:effectLst/>
        </p:spPr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1E56FC0-AFB8-EA46-9EC6-19318A75B174}"/>
              </a:ext>
            </a:extLst>
          </p:cNvPr>
          <p:cNvSpPr/>
          <p:nvPr/>
        </p:nvSpPr>
        <p:spPr>
          <a:xfrm>
            <a:off x="5595296" y="2758917"/>
            <a:ext cx="3115339" cy="5686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SDN Controller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AD6EB09-4358-2E47-8E57-20CFAA05E2A0}"/>
              </a:ext>
            </a:extLst>
          </p:cNvPr>
          <p:cNvSpPr/>
          <p:nvPr/>
        </p:nvSpPr>
        <p:spPr>
          <a:xfrm>
            <a:off x="4230538" y="4518938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vSwitch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EE93DA7F-9C69-E944-A820-99C6B4C04D9C}"/>
              </a:ext>
            </a:extLst>
          </p:cNvPr>
          <p:cNvSpPr/>
          <p:nvPr/>
        </p:nvSpPr>
        <p:spPr>
          <a:xfrm>
            <a:off x="6329313" y="4518938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vSwitch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EE2AE13-6CB2-8B48-9625-63D82DA520B2}"/>
              </a:ext>
            </a:extLst>
          </p:cNvPr>
          <p:cNvSpPr/>
          <p:nvPr/>
        </p:nvSpPr>
        <p:spPr>
          <a:xfrm>
            <a:off x="8442928" y="4518938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vSwitch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637ECA9-CFFC-9E4A-B466-4B4132BD76BA}"/>
              </a:ext>
            </a:extLst>
          </p:cNvPr>
          <p:cNvSpPr/>
          <p:nvPr/>
        </p:nvSpPr>
        <p:spPr>
          <a:xfrm>
            <a:off x="5595296" y="1740103"/>
            <a:ext cx="3115339" cy="56862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 Virtualization Application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21247F-826B-504B-9B43-1F21DE26095E}"/>
              </a:ext>
            </a:extLst>
          </p:cNvPr>
          <p:cNvCxnSpPr>
            <a:cxnSpLocks/>
            <a:stCxn id="43" idx="2"/>
            <a:endCxn id="29" idx="0"/>
          </p:cNvCxnSpPr>
          <p:nvPr/>
        </p:nvCxnSpPr>
        <p:spPr>
          <a:xfrm>
            <a:off x="7150251" y="1289915"/>
            <a:ext cx="2715" cy="4501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C80157-09DB-AA40-9FE8-B1E7866807AB}"/>
              </a:ext>
            </a:extLst>
          </p:cNvPr>
          <p:cNvCxnSpPr>
            <a:cxnSpLocks/>
            <a:stCxn id="29" idx="2"/>
            <a:endCxn id="2" idx="0"/>
          </p:cNvCxnSpPr>
          <p:nvPr/>
        </p:nvCxnSpPr>
        <p:spPr>
          <a:xfrm>
            <a:off x="7152966" y="2308729"/>
            <a:ext cx="0" cy="4501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ight Brace 16">
            <a:extLst>
              <a:ext uri="{FF2B5EF4-FFF2-40B4-BE49-F238E27FC236}">
                <a16:creationId xmlns:a16="http://schemas.microsoft.com/office/drawing/2014/main" id="{2D22ED1E-4E0A-D641-9FCD-3D4645A8B8A5}"/>
              </a:ext>
            </a:extLst>
          </p:cNvPr>
          <p:cNvSpPr/>
          <p:nvPr/>
        </p:nvSpPr>
        <p:spPr>
          <a:xfrm>
            <a:off x="9279608" y="1701800"/>
            <a:ext cx="45719" cy="621376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6B8A8D-CF5C-BD49-AE7D-DF1B15DEE3DF}"/>
              </a:ext>
            </a:extLst>
          </p:cNvPr>
          <p:cNvSpPr txBox="1"/>
          <p:nvPr/>
        </p:nvSpPr>
        <p:spPr>
          <a:xfrm>
            <a:off x="9325327" y="1858599"/>
            <a:ext cx="16114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Management Plane</a:t>
            </a:r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CC4D2144-6D8C-1441-82FC-3B2849A5EC02}"/>
              </a:ext>
            </a:extLst>
          </p:cNvPr>
          <p:cNvSpPr/>
          <p:nvPr/>
        </p:nvSpPr>
        <p:spPr>
          <a:xfrm>
            <a:off x="9279608" y="2730500"/>
            <a:ext cx="45719" cy="621376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96C540-6918-074D-ACCB-33C33112AAB4}"/>
              </a:ext>
            </a:extLst>
          </p:cNvPr>
          <p:cNvSpPr txBox="1"/>
          <p:nvPr/>
        </p:nvSpPr>
        <p:spPr>
          <a:xfrm>
            <a:off x="9325327" y="2887299"/>
            <a:ext cx="11707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Control Plane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72F6D16-EF4B-D84C-8D85-8ECB3A26CB14}"/>
              </a:ext>
            </a:extLst>
          </p:cNvPr>
          <p:cNvGrpSpPr/>
          <p:nvPr/>
        </p:nvGrpSpPr>
        <p:grpSpPr>
          <a:xfrm>
            <a:off x="10283055" y="4400964"/>
            <a:ext cx="611283" cy="621376"/>
            <a:chOff x="10325447" y="4362139"/>
            <a:chExt cx="611283" cy="621376"/>
          </a:xfrm>
        </p:grpSpPr>
        <p:sp>
          <p:nvSpPr>
            <p:cNvPr id="30" name="Right Brace 29">
              <a:extLst>
                <a:ext uri="{FF2B5EF4-FFF2-40B4-BE49-F238E27FC236}">
                  <a16:creationId xmlns:a16="http://schemas.microsoft.com/office/drawing/2014/main" id="{335F51FD-9363-5B4F-85B1-3AFC87126BC2}"/>
                </a:ext>
              </a:extLst>
            </p:cNvPr>
            <p:cNvSpPr/>
            <p:nvPr/>
          </p:nvSpPr>
          <p:spPr>
            <a:xfrm>
              <a:off x="10325447" y="4362139"/>
              <a:ext cx="45719" cy="621376"/>
            </a:xfrm>
            <a:prstGeom prst="rightBrac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6134183-0B13-B444-A852-861DCCD4680C}"/>
                </a:ext>
              </a:extLst>
            </p:cNvPr>
            <p:cNvSpPr txBox="1"/>
            <p:nvPr/>
          </p:nvSpPr>
          <p:spPr>
            <a:xfrm>
              <a:off x="10346504" y="4411217"/>
              <a:ext cx="5902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Data</a:t>
              </a:r>
            </a:p>
            <a:p>
              <a:r>
                <a:rPr lang="en-US" sz="1400" dirty="0"/>
                <a:t>Plane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049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8A644CF-BBF7-D04C-8A6C-3695E90B498F}"/>
              </a:ext>
            </a:extLst>
          </p:cNvPr>
          <p:cNvCxnSpPr>
            <a:cxnSpLocks/>
            <a:endCxn id="32" idx="3"/>
          </p:cNvCxnSpPr>
          <p:nvPr/>
        </p:nvCxnSpPr>
        <p:spPr>
          <a:xfrm flipV="1">
            <a:off x="5134708" y="3719012"/>
            <a:ext cx="896180" cy="395788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EE08E33-C0D2-794E-8368-AC91452E4FDD}"/>
              </a:ext>
            </a:extLst>
          </p:cNvPr>
          <p:cNvCxnSpPr>
            <a:cxnSpLocks/>
            <a:endCxn id="32" idx="3"/>
          </p:cNvCxnSpPr>
          <p:nvPr/>
        </p:nvCxnSpPr>
        <p:spPr>
          <a:xfrm flipH="1" flipV="1">
            <a:off x="6030888" y="3719012"/>
            <a:ext cx="767519" cy="422397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C25F132-742D-BD43-B428-724595F1DE1E}"/>
              </a:ext>
            </a:extLst>
          </p:cNvPr>
          <p:cNvCxnSpPr>
            <a:cxnSpLocks/>
          </p:cNvCxnSpPr>
          <p:nvPr/>
        </p:nvCxnSpPr>
        <p:spPr>
          <a:xfrm flipH="1">
            <a:off x="4063078" y="437823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9C1572-5137-7E46-B110-9F5D8E98A222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484ABD0-3291-9D42-95F8-1EAD1DD9A92F}"/>
              </a:ext>
            </a:extLst>
          </p:cNvPr>
          <p:cNvCxnSpPr>
            <a:cxnSpLocks/>
          </p:cNvCxnSpPr>
          <p:nvPr/>
        </p:nvCxnSpPr>
        <p:spPr>
          <a:xfrm flipV="1">
            <a:off x="4063078" y="437823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018AC54-CFA8-D845-8CAD-4FF429CB61F7}"/>
              </a:ext>
            </a:extLst>
          </p:cNvPr>
          <p:cNvCxnSpPr>
            <a:cxnSpLocks/>
          </p:cNvCxnSpPr>
          <p:nvPr/>
        </p:nvCxnSpPr>
        <p:spPr>
          <a:xfrm flipH="1">
            <a:off x="5850314" y="437823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18BAC89-77BF-C74C-B240-9BD0EBC650EA}"/>
              </a:ext>
            </a:extLst>
          </p:cNvPr>
          <p:cNvCxnSpPr>
            <a:cxnSpLocks/>
          </p:cNvCxnSpPr>
          <p:nvPr/>
        </p:nvCxnSpPr>
        <p:spPr>
          <a:xfrm>
            <a:off x="6757783" y="437823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5738469-4B96-2545-BF01-025564365755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BE8F108-907A-6C47-8D82-2D6E3992CB1C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8088923" y="5092808"/>
            <a:ext cx="1457467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341751" y="5124114"/>
            <a:ext cx="1346388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VMA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B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C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D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50709" y="3872540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7188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BC3309E-9202-B848-BCD1-290285B8C454}"/>
              </a:ext>
            </a:extLst>
          </p:cNvPr>
          <p:cNvGrpSpPr/>
          <p:nvPr/>
        </p:nvGrpSpPr>
        <p:grpSpPr>
          <a:xfrm>
            <a:off x="5296181" y="3322568"/>
            <a:ext cx="1296463" cy="396445"/>
            <a:chOff x="8741229" y="1867580"/>
            <a:chExt cx="1296463" cy="3964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" name="Cube 1">
              <a:extLst>
                <a:ext uri="{FF2B5EF4-FFF2-40B4-BE49-F238E27FC236}">
                  <a16:creationId xmlns:a16="http://schemas.microsoft.com/office/drawing/2014/main" id="{7756EABB-34F3-7642-B0A1-FC8A235A6F99}"/>
                </a:ext>
              </a:extLst>
            </p:cNvPr>
            <p:cNvSpPr/>
            <p:nvPr/>
          </p:nvSpPr>
          <p:spPr>
            <a:xfrm>
              <a:off x="8741229" y="2132780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2" name="Cube 31">
              <a:extLst>
                <a:ext uri="{FF2B5EF4-FFF2-40B4-BE49-F238E27FC236}">
                  <a16:creationId xmlns:a16="http://schemas.microsoft.com/office/drawing/2014/main" id="{0C55FCAB-5C1B-D046-A8B8-9470E39589E0}"/>
                </a:ext>
              </a:extLst>
            </p:cNvPr>
            <p:cNvSpPr/>
            <p:nvPr/>
          </p:nvSpPr>
          <p:spPr>
            <a:xfrm>
              <a:off x="9241971" y="2132779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1C411B39-BEDE-CE4F-81D9-5299111B6EE2}"/>
                </a:ext>
              </a:extLst>
            </p:cNvPr>
            <p:cNvSpPr/>
            <p:nvPr/>
          </p:nvSpPr>
          <p:spPr>
            <a:xfrm>
              <a:off x="9742713" y="2132032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4" name="Cube 33">
              <a:extLst>
                <a:ext uri="{FF2B5EF4-FFF2-40B4-BE49-F238E27FC236}">
                  <a16:creationId xmlns:a16="http://schemas.microsoft.com/office/drawing/2014/main" id="{13C29731-2F0E-1C46-8F44-17DABF79C36A}"/>
                </a:ext>
              </a:extLst>
            </p:cNvPr>
            <p:cNvSpPr/>
            <p:nvPr/>
          </p:nvSpPr>
          <p:spPr>
            <a:xfrm>
              <a:off x="8741229" y="2004815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5" name="Cube 34">
              <a:extLst>
                <a:ext uri="{FF2B5EF4-FFF2-40B4-BE49-F238E27FC236}">
                  <a16:creationId xmlns:a16="http://schemas.microsoft.com/office/drawing/2014/main" id="{306818EF-7A70-8143-B8E6-DC30BBCE536F}"/>
                </a:ext>
              </a:extLst>
            </p:cNvPr>
            <p:cNvSpPr/>
            <p:nvPr/>
          </p:nvSpPr>
          <p:spPr>
            <a:xfrm>
              <a:off x="9536950" y="199833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6" name="Cube 35">
              <a:extLst>
                <a:ext uri="{FF2B5EF4-FFF2-40B4-BE49-F238E27FC236}">
                  <a16:creationId xmlns:a16="http://schemas.microsoft.com/office/drawing/2014/main" id="{1CC94526-06AA-E746-A08D-C0173CD80A28}"/>
                </a:ext>
              </a:extLst>
            </p:cNvPr>
            <p:cNvSpPr/>
            <p:nvPr/>
          </p:nvSpPr>
          <p:spPr>
            <a:xfrm>
              <a:off x="9036208" y="2003174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4" name="Cube 43">
              <a:extLst>
                <a:ext uri="{FF2B5EF4-FFF2-40B4-BE49-F238E27FC236}">
                  <a16:creationId xmlns:a16="http://schemas.microsoft.com/office/drawing/2014/main" id="{BC7A02B0-70E8-0646-8B68-D22BD997CD16}"/>
                </a:ext>
              </a:extLst>
            </p:cNvPr>
            <p:cNvSpPr/>
            <p:nvPr/>
          </p:nvSpPr>
          <p:spPr>
            <a:xfrm>
              <a:off x="8741229" y="1868328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5" name="Cube 44">
              <a:extLst>
                <a:ext uri="{FF2B5EF4-FFF2-40B4-BE49-F238E27FC236}">
                  <a16:creationId xmlns:a16="http://schemas.microsoft.com/office/drawing/2014/main" id="{E1826B58-28A3-C143-A65C-14A8D9975DF0}"/>
                </a:ext>
              </a:extLst>
            </p:cNvPr>
            <p:cNvSpPr/>
            <p:nvPr/>
          </p:nvSpPr>
          <p:spPr>
            <a:xfrm>
              <a:off x="9241971" y="186832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6" name="Cube 45">
              <a:extLst>
                <a:ext uri="{FF2B5EF4-FFF2-40B4-BE49-F238E27FC236}">
                  <a16:creationId xmlns:a16="http://schemas.microsoft.com/office/drawing/2014/main" id="{8D18B861-229D-5E47-897D-AE39138195B2}"/>
                </a:ext>
              </a:extLst>
            </p:cNvPr>
            <p:cNvSpPr/>
            <p:nvPr/>
          </p:nvSpPr>
          <p:spPr>
            <a:xfrm>
              <a:off x="9742713" y="1867580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pic>
        <p:nvPicPr>
          <p:cNvPr id="47" name="Google Shape;1463;p153" descr="switch-icon.png">
            <a:extLst>
              <a:ext uri="{FF2B5EF4-FFF2-40B4-BE49-F238E27FC236}">
                <a16:creationId xmlns:a16="http://schemas.microsoft.com/office/drawing/2014/main" id="{7E97D49F-7129-BF46-9679-D48821BEAC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9873" y="386081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1463;p153" descr="switch-icon.png">
            <a:extLst>
              <a:ext uri="{FF2B5EF4-FFF2-40B4-BE49-F238E27FC236}">
                <a16:creationId xmlns:a16="http://schemas.microsoft.com/office/drawing/2014/main" id="{39EF8756-8EF0-034D-B82F-710808747AB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7674" y="471876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29788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C25F132-742D-BD43-B428-724595F1DE1E}"/>
              </a:ext>
            </a:extLst>
          </p:cNvPr>
          <p:cNvCxnSpPr>
            <a:cxnSpLocks/>
          </p:cNvCxnSpPr>
          <p:nvPr/>
        </p:nvCxnSpPr>
        <p:spPr>
          <a:xfrm flipH="1">
            <a:off x="4063078" y="437823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9C1572-5137-7E46-B110-9F5D8E98A222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484ABD0-3291-9D42-95F8-1EAD1DD9A92F}"/>
              </a:ext>
            </a:extLst>
          </p:cNvPr>
          <p:cNvCxnSpPr>
            <a:cxnSpLocks/>
          </p:cNvCxnSpPr>
          <p:nvPr/>
        </p:nvCxnSpPr>
        <p:spPr>
          <a:xfrm flipV="1">
            <a:off x="4063078" y="437823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018AC54-CFA8-D845-8CAD-4FF429CB61F7}"/>
              </a:ext>
            </a:extLst>
          </p:cNvPr>
          <p:cNvCxnSpPr>
            <a:cxnSpLocks/>
          </p:cNvCxnSpPr>
          <p:nvPr/>
        </p:nvCxnSpPr>
        <p:spPr>
          <a:xfrm flipH="1">
            <a:off x="5850314" y="437823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18BAC89-77BF-C74C-B240-9BD0EBC650EA}"/>
              </a:ext>
            </a:extLst>
          </p:cNvPr>
          <p:cNvCxnSpPr>
            <a:cxnSpLocks/>
          </p:cNvCxnSpPr>
          <p:nvPr/>
        </p:nvCxnSpPr>
        <p:spPr>
          <a:xfrm>
            <a:off x="6757783" y="437823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5738469-4B96-2545-BF01-025564365755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BE8F108-907A-6C47-8D82-2D6E3992CB1C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8088923" y="5092808"/>
            <a:ext cx="1457467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341751" y="5124114"/>
            <a:ext cx="1346388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VMA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B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C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D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50709" y="3872540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7188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BC3309E-9202-B848-BCD1-290285B8C454}"/>
              </a:ext>
            </a:extLst>
          </p:cNvPr>
          <p:cNvGrpSpPr/>
          <p:nvPr/>
        </p:nvGrpSpPr>
        <p:grpSpPr>
          <a:xfrm>
            <a:off x="2162337" y="4388154"/>
            <a:ext cx="548372" cy="452262"/>
            <a:chOff x="8741229" y="1867580"/>
            <a:chExt cx="1296463" cy="3964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" name="Cube 1">
              <a:extLst>
                <a:ext uri="{FF2B5EF4-FFF2-40B4-BE49-F238E27FC236}">
                  <a16:creationId xmlns:a16="http://schemas.microsoft.com/office/drawing/2014/main" id="{7756EABB-34F3-7642-B0A1-FC8A235A6F99}"/>
                </a:ext>
              </a:extLst>
            </p:cNvPr>
            <p:cNvSpPr/>
            <p:nvPr/>
          </p:nvSpPr>
          <p:spPr>
            <a:xfrm>
              <a:off x="8741229" y="2132780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2" name="Cube 31">
              <a:extLst>
                <a:ext uri="{FF2B5EF4-FFF2-40B4-BE49-F238E27FC236}">
                  <a16:creationId xmlns:a16="http://schemas.microsoft.com/office/drawing/2014/main" id="{0C55FCAB-5C1B-D046-A8B8-9470E39589E0}"/>
                </a:ext>
              </a:extLst>
            </p:cNvPr>
            <p:cNvSpPr/>
            <p:nvPr/>
          </p:nvSpPr>
          <p:spPr>
            <a:xfrm>
              <a:off x="9241971" y="2132779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1C411B39-BEDE-CE4F-81D9-5299111B6EE2}"/>
                </a:ext>
              </a:extLst>
            </p:cNvPr>
            <p:cNvSpPr/>
            <p:nvPr/>
          </p:nvSpPr>
          <p:spPr>
            <a:xfrm>
              <a:off x="9742713" y="2132032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4" name="Cube 33">
              <a:extLst>
                <a:ext uri="{FF2B5EF4-FFF2-40B4-BE49-F238E27FC236}">
                  <a16:creationId xmlns:a16="http://schemas.microsoft.com/office/drawing/2014/main" id="{13C29731-2F0E-1C46-8F44-17DABF79C36A}"/>
                </a:ext>
              </a:extLst>
            </p:cNvPr>
            <p:cNvSpPr/>
            <p:nvPr/>
          </p:nvSpPr>
          <p:spPr>
            <a:xfrm>
              <a:off x="8741229" y="2004815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5" name="Cube 34">
              <a:extLst>
                <a:ext uri="{FF2B5EF4-FFF2-40B4-BE49-F238E27FC236}">
                  <a16:creationId xmlns:a16="http://schemas.microsoft.com/office/drawing/2014/main" id="{306818EF-7A70-8143-B8E6-DC30BBCE536F}"/>
                </a:ext>
              </a:extLst>
            </p:cNvPr>
            <p:cNvSpPr/>
            <p:nvPr/>
          </p:nvSpPr>
          <p:spPr>
            <a:xfrm>
              <a:off x="9536950" y="199833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6" name="Cube 35">
              <a:extLst>
                <a:ext uri="{FF2B5EF4-FFF2-40B4-BE49-F238E27FC236}">
                  <a16:creationId xmlns:a16="http://schemas.microsoft.com/office/drawing/2014/main" id="{1CC94526-06AA-E746-A08D-C0173CD80A28}"/>
                </a:ext>
              </a:extLst>
            </p:cNvPr>
            <p:cNvSpPr/>
            <p:nvPr/>
          </p:nvSpPr>
          <p:spPr>
            <a:xfrm>
              <a:off x="9036208" y="2003174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4" name="Cube 43">
              <a:extLst>
                <a:ext uri="{FF2B5EF4-FFF2-40B4-BE49-F238E27FC236}">
                  <a16:creationId xmlns:a16="http://schemas.microsoft.com/office/drawing/2014/main" id="{BC7A02B0-70E8-0646-8B68-D22BD997CD16}"/>
                </a:ext>
              </a:extLst>
            </p:cNvPr>
            <p:cNvSpPr/>
            <p:nvPr/>
          </p:nvSpPr>
          <p:spPr>
            <a:xfrm>
              <a:off x="8741229" y="1868328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5" name="Cube 44">
              <a:extLst>
                <a:ext uri="{FF2B5EF4-FFF2-40B4-BE49-F238E27FC236}">
                  <a16:creationId xmlns:a16="http://schemas.microsoft.com/office/drawing/2014/main" id="{E1826B58-28A3-C143-A65C-14A8D9975DF0}"/>
                </a:ext>
              </a:extLst>
            </p:cNvPr>
            <p:cNvSpPr/>
            <p:nvPr/>
          </p:nvSpPr>
          <p:spPr>
            <a:xfrm>
              <a:off x="9241971" y="186832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6" name="Cube 45">
              <a:extLst>
                <a:ext uri="{FF2B5EF4-FFF2-40B4-BE49-F238E27FC236}">
                  <a16:creationId xmlns:a16="http://schemas.microsoft.com/office/drawing/2014/main" id="{8D18B861-229D-5E47-897D-AE39138195B2}"/>
                </a:ext>
              </a:extLst>
            </p:cNvPr>
            <p:cNvSpPr/>
            <p:nvPr/>
          </p:nvSpPr>
          <p:spPr>
            <a:xfrm>
              <a:off x="9742713" y="1867580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pic>
        <p:nvPicPr>
          <p:cNvPr id="47" name="Google Shape;1463;p153" descr="switch-icon.png">
            <a:extLst>
              <a:ext uri="{FF2B5EF4-FFF2-40B4-BE49-F238E27FC236}">
                <a16:creationId xmlns:a16="http://schemas.microsoft.com/office/drawing/2014/main" id="{7E97D49F-7129-BF46-9679-D48821BEAC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9873" y="386081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1463;p153" descr="switch-icon.png">
            <a:extLst>
              <a:ext uri="{FF2B5EF4-FFF2-40B4-BE49-F238E27FC236}">
                <a16:creationId xmlns:a16="http://schemas.microsoft.com/office/drawing/2014/main" id="{39EF8756-8EF0-034D-B82F-710808747AB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7674" y="4718762"/>
            <a:ext cx="1275598" cy="817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A46C310-9652-4141-BF6B-A8F610003A22}"/>
              </a:ext>
            </a:extLst>
          </p:cNvPr>
          <p:cNvGrpSpPr/>
          <p:nvPr/>
        </p:nvGrpSpPr>
        <p:grpSpPr>
          <a:xfrm>
            <a:off x="9158380" y="4424226"/>
            <a:ext cx="548372" cy="452262"/>
            <a:chOff x="8741229" y="1867580"/>
            <a:chExt cx="1296463" cy="3964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60" name="Cube 59">
              <a:extLst>
                <a:ext uri="{FF2B5EF4-FFF2-40B4-BE49-F238E27FC236}">
                  <a16:creationId xmlns:a16="http://schemas.microsoft.com/office/drawing/2014/main" id="{4B7D028C-435B-A04B-991D-3C3D610C0014}"/>
                </a:ext>
              </a:extLst>
            </p:cNvPr>
            <p:cNvSpPr/>
            <p:nvPr/>
          </p:nvSpPr>
          <p:spPr>
            <a:xfrm>
              <a:off x="8741229" y="2132780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1" name="Cube 60">
              <a:extLst>
                <a:ext uri="{FF2B5EF4-FFF2-40B4-BE49-F238E27FC236}">
                  <a16:creationId xmlns:a16="http://schemas.microsoft.com/office/drawing/2014/main" id="{F8768BCE-B287-4440-9871-23E95FB3A8FB}"/>
                </a:ext>
              </a:extLst>
            </p:cNvPr>
            <p:cNvSpPr/>
            <p:nvPr/>
          </p:nvSpPr>
          <p:spPr>
            <a:xfrm>
              <a:off x="9241971" y="2132779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6" name="Cube 65">
              <a:extLst>
                <a:ext uri="{FF2B5EF4-FFF2-40B4-BE49-F238E27FC236}">
                  <a16:creationId xmlns:a16="http://schemas.microsoft.com/office/drawing/2014/main" id="{1692442A-DC2A-8647-A29B-A52196C74A4F}"/>
                </a:ext>
              </a:extLst>
            </p:cNvPr>
            <p:cNvSpPr/>
            <p:nvPr/>
          </p:nvSpPr>
          <p:spPr>
            <a:xfrm>
              <a:off x="9742713" y="2132032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7" name="Cube 66">
              <a:extLst>
                <a:ext uri="{FF2B5EF4-FFF2-40B4-BE49-F238E27FC236}">
                  <a16:creationId xmlns:a16="http://schemas.microsoft.com/office/drawing/2014/main" id="{FD807CCD-DB8F-DC42-A45C-D0D9CC93A236}"/>
                </a:ext>
              </a:extLst>
            </p:cNvPr>
            <p:cNvSpPr/>
            <p:nvPr/>
          </p:nvSpPr>
          <p:spPr>
            <a:xfrm>
              <a:off x="8741229" y="2004815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0" name="Cube 69">
              <a:extLst>
                <a:ext uri="{FF2B5EF4-FFF2-40B4-BE49-F238E27FC236}">
                  <a16:creationId xmlns:a16="http://schemas.microsoft.com/office/drawing/2014/main" id="{C8E38DB6-80B5-904C-9E97-4A03069D9D85}"/>
                </a:ext>
              </a:extLst>
            </p:cNvPr>
            <p:cNvSpPr/>
            <p:nvPr/>
          </p:nvSpPr>
          <p:spPr>
            <a:xfrm>
              <a:off x="9536950" y="199833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1" name="Cube 70">
              <a:extLst>
                <a:ext uri="{FF2B5EF4-FFF2-40B4-BE49-F238E27FC236}">
                  <a16:creationId xmlns:a16="http://schemas.microsoft.com/office/drawing/2014/main" id="{5049D0A5-4F93-EF4A-9BB6-51FC5825493F}"/>
                </a:ext>
              </a:extLst>
            </p:cNvPr>
            <p:cNvSpPr/>
            <p:nvPr/>
          </p:nvSpPr>
          <p:spPr>
            <a:xfrm>
              <a:off x="9036208" y="2003174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73" name="Cube 72">
              <a:extLst>
                <a:ext uri="{FF2B5EF4-FFF2-40B4-BE49-F238E27FC236}">
                  <a16:creationId xmlns:a16="http://schemas.microsoft.com/office/drawing/2014/main" id="{12D6856E-373B-B649-8261-B51E28147F8F}"/>
                </a:ext>
              </a:extLst>
            </p:cNvPr>
            <p:cNvSpPr/>
            <p:nvPr/>
          </p:nvSpPr>
          <p:spPr>
            <a:xfrm>
              <a:off x="8741229" y="1868328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4" name="Cube 73">
              <a:extLst>
                <a:ext uri="{FF2B5EF4-FFF2-40B4-BE49-F238E27FC236}">
                  <a16:creationId xmlns:a16="http://schemas.microsoft.com/office/drawing/2014/main" id="{7AF144B1-CDC8-9540-90B7-EE95AEF1E0E8}"/>
                </a:ext>
              </a:extLst>
            </p:cNvPr>
            <p:cNvSpPr/>
            <p:nvPr/>
          </p:nvSpPr>
          <p:spPr>
            <a:xfrm>
              <a:off x="9241971" y="186832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5" name="Cube 74">
              <a:extLst>
                <a:ext uri="{FF2B5EF4-FFF2-40B4-BE49-F238E27FC236}">
                  <a16:creationId xmlns:a16="http://schemas.microsoft.com/office/drawing/2014/main" id="{79E8221F-1704-FD45-8156-53DBA491D020}"/>
                </a:ext>
              </a:extLst>
            </p:cNvPr>
            <p:cNvSpPr/>
            <p:nvPr/>
          </p:nvSpPr>
          <p:spPr>
            <a:xfrm>
              <a:off x="9742713" y="1867580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4060403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16AA3B38-695B-D941-89E1-83016B4CBE80}"/>
              </a:ext>
            </a:extLst>
          </p:cNvPr>
          <p:cNvSpPr/>
          <p:nvPr/>
        </p:nvSpPr>
        <p:spPr>
          <a:xfrm>
            <a:off x="1669215" y="2603145"/>
            <a:ext cx="8191115" cy="608545"/>
          </a:xfrm>
          <a:prstGeom prst="rect">
            <a:avLst/>
          </a:pr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D11F7C8-5003-834F-8EFE-7536B1E186DB}"/>
              </a:ext>
            </a:extLst>
          </p:cNvPr>
          <p:cNvCxnSpPr/>
          <p:nvPr/>
        </p:nvCxnSpPr>
        <p:spPr>
          <a:xfrm>
            <a:off x="2923363" y="2603145"/>
            <a:ext cx="0" cy="608545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004CD46-3F3F-124E-A965-A123A03741B7}"/>
              </a:ext>
            </a:extLst>
          </p:cNvPr>
          <p:cNvCxnSpPr/>
          <p:nvPr/>
        </p:nvCxnSpPr>
        <p:spPr>
          <a:xfrm>
            <a:off x="4168793" y="2603145"/>
            <a:ext cx="0" cy="608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0D01C55-9756-0048-9E6C-973CBC73F4BB}"/>
              </a:ext>
            </a:extLst>
          </p:cNvPr>
          <p:cNvCxnSpPr/>
          <p:nvPr/>
        </p:nvCxnSpPr>
        <p:spPr>
          <a:xfrm>
            <a:off x="5388101" y="2603145"/>
            <a:ext cx="0" cy="608545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02830906-5862-0345-BC65-9C1288ACCECB}"/>
              </a:ext>
            </a:extLst>
          </p:cNvPr>
          <p:cNvSpPr/>
          <p:nvPr/>
        </p:nvSpPr>
        <p:spPr>
          <a:xfrm>
            <a:off x="9513259" y="2603145"/>
            <a:ext cx="2025462" cy="6085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A66BAB-24D6-2548-9F3E-FB2BF63E9AE2}"/>
              </a:ext>
            </a:extLst>
          </p:cNvPr>
          <p:cNvSpPr txBox="1"/>
          <p:nvPr/>
        </p:nvSpPr>
        <p:spPr>
          <a:xfrm>
            <a:off x="1686145" y="2610316"/>
            <a:ext cx="1206240" cy="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D7FEA8-EDDD-A142-ACE0-1DA7E76E9DD9}"/>
              </a:ext>
            </a:extLst>
          </p:cNvPr>
          <p:cNvSpPr txBox="1"/>
          <p:nvPr/>
        </p:nvSpPr>
        <p:spPr>
          <a:xfrm>
            <a:off x="9605267" y="2730234"/>
            <a:ext cx="1456616" cy="24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1400" dirty="0"/>
              <a:t>…</a:t>
            </a:r>
            <a:r>
              <a:rPr lang="en-US" sz="1400" dirty="0"/>
              <a:t> Payload </a:t>
            </a:r>
            <a:r>
              <a:rPr lang="mr-IN" sz="1400" dirty="0"/>
              <a:t>…</a:t>
            </a:r>
            <a:endParaRPr lang="en-US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351D4C7-FB2F-1645-A7E0-AF05C9BEEAE6}"/>
              </a:ext>
            </a:extLst>
          </p:cNvPr>
          <p:cNvSpPr txBox="1"/>
          <p:nvPr/>
        </p:nvSpPr>
        <p:spPr>
          <a:xfrm>
            <a:off x="2930014" y="2603145"/>
            <a:ext cx="1206240" cy="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AD535A4-9A87-9A4F-B1E3-CAA023527F5D}"/>
              </a:ext>
            </a:extLst>
          </p:cNvPr>
          <p:cNvSpPr txBox="1"/>
          <p:nvPr/>
        </p:nvSpPr>
        <p:spPr>
          <a:xfrm>
            <a:off x="4179654" y="2594715"/>
            <a:ext cx="1206240" cy="49646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9E1A0C3-7B1E-F441-84BA-A90FD105AB42}"/>
              </a:ext>
            </a:extLst>
          </p:cNvPr>
          <p:cNvCxnSpPr/>
          <p:nvPr/>
        </p:nvCxnSpPr>
        <p:spPr>
          <a:xfrm>
            <a:off x="7104120" y="2595192"/>
            <a:ext cx="0" cy="608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49B23BE7-99A1-D64A-807C-63CD9CB08307}"/>
              </a:ext>
            </a:extLst>
          </p:cNvPr>
          <p:cNvSpPr txBox="1"/>
          <p:nvPr/>
        </p:nvSpPr>
        <p:spPr>
          <a:xfrm>
            <a:off x="7106026" y="2600921"/>
            <a:ext cx="1206240" cy="4930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4895033-9AA1-5A45-8CEC-9B6AB712F519}"/>
              </a:ext>
            </a:extLst>
          </p:cNvPr>
          <p:cNvSpPr txBox="1"/>
          <p:nvPr/>
        </p:nvSpPr>
        <p:spPr>
          <a:xfrm>
            <a:off x="5322847" y="2681290"/>
            <a:ext cx="1206240" cy="43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GENEVE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D37BC8-2D9C-B344-B109-53A8C4D08880}"/>
              </a:ext>
            </a:extLst>
          </p:cNvPr>
          <p:cNvSpPr txBox="1"/>
          <p:nvPr/>
        </p:nvSpPr>
        <p:spPr>
          <a:xfrm>
            <a:off x="8301692" y="2609725"/>
            <a:ext cx="1206240" cy="4930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7401FD3-13A6-464D-A5A4-B9BDB8197C88}"/>
              </a:ext>
            </a:extLst>
          </p:cNvPr>
          <p:cNvCxnSpPr/>
          <p:nvPr/>
        </p:nvCxnSpPr>
        <p:spPr>
          <a:xfrm>
            <a:off x="8301692" y="2594715"/>
            <a:ext cx="0" cy="608545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34BFF35-F4A4-E44C-BCEF-CEACED136745}"/>
              </a:ext>
            </a:extLst>
          </p:cNvPr>
          <p:cNvCxnSpPr/>
          <p:nvPr/>
        </p:nvCxnSpPr>
        <p:spPr>
          <a:xfrm>
            <a:off x="6447692" y="2603145"/>
            <a:ext cx="0" cy="60854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B73E0E1-6560-1B40-BFE2-EFE32FDA80CB}"/>
              </a:ext>
            </a:extLst>
          </p:cNvPr>
          <p:cNvSpPr txBox="1"/>
          <p:nvPr/>
        </p:nvSpPr>
        <p:spPr>
          <a:xfrm>
            <a:off x="6171115" y="2713042"/>
            <a:ext cx="1206240" cy="2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Options</a:t>
            </a:r>
          </a:p>
        </p:txBody>
      </p:sp>
    </p:spTree>
    <p:extLst>
      <p:ext uri="{BB962C8B-B14F-4D97-AF65-F5344CB8AC3E}">
        <p14:creationId xmlns:p14="http://schemas.microsoft.com/office/powerpoint/2010/main" val="3016739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H="1">
            <a:off x="3495368" y="3387861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03129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15965" y="1722049"/>
            <a:ext cx="492443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. . 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3861851" y="4466897"/>
            <a:ext cx="1111248" cy="621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936112" y="5242604"/>
            <a:ext cx="843822" cy="7105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5562341" y="4525367"/>
            <a:ext cx="792959" cy="5653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772852" y="3341122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8412964" y="2439364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29760" y="2400591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483174" y="3729231"/>
            <a:ext cx="8548621" cy="13701"/>
          </a:xfrm>
          <a:prstGeom prst="line">
            <a:avLst/>
          </a:prstGeom>
          <a:ln w="9525">
            <a:solidFill>
              <a:srgbClr val="5B9BD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674958" y="3342392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932080" y="3754363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60986" y="4058067"/>
            <a:ext cx="118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Flow Rules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7034982" y="4532045"/>
            <a:ext cx="1006282" cy="55614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5435531" y="5466604"/>
            <a:ext cx="1079823" cy="56486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373216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797294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940320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pic>
        <p:nvPicPr>
          <p:cNvPr id="40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03036" y="109606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55436" y="111130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20538" y="4906072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25815" y="3939029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11131" y="3975350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1090" y="4857508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88270" y="5776581"/>
            <a:ext cx="1159475" cy="740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/>
          <p:cNvCxnSpPr/>
          <p:nvPr/>
        </p:nvCxnSpPr>
        <p:spPr>
          <a:xfrm flipH="1">
            <a:off x="5099591" y="3345698"/>
            <a:ext cx="17222" cy="2597279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2903129" y="2372954"/>
            <a:ext cx="6211402" cy="1212975"/>
            <a:chOff x="2903129" y="3021882"/>
            <a:chExt cx="6211402" cy="1212975"/>
          </a:xfrm>
        </p:grpSpPr>
        <p:sp>
          <p:nvSpPr>
            <p:cNvPr id="50" name="Rectangle 49"/>
            <p:cNvSpPr/>
            <p:nvPr/>
          </p:nvSpPr>
          <p:spPr>
            <a:xfrm>
              <a:off x="2903129" y="3021882"/>
              <a:ext cx="6185866" cy="12129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Network OS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203221" y="3079799"/>
              <a:ext cx="1096671" cy="1083466"/>
              <a:chOff x="10279626" y="1055050"/>
              <a:chExt cx="1096671" cy="1083466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0279626" y="1590548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10682748" y="1870767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682748" y="1322799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1125575" y="1055050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1125575" y="1590547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 flipV="1">
                <a:off x="10493631" y="1094261"/>
                <a:ext cx="845949" cy="535498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10896753" y="1629758"/>
                <a:ext cx="442827" cy="280220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0719465" y="1362010"/>
                <a:ext cx="620115" cy="457075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0316343" y="1629759"/>
                <a:ext cx="580410" cy="469546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250936" y="1322799"/>
                <a:ext cx="0" cy="267748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/>
            <p:cNvSpPr txBox="1"/>
            <p:nvPr/>
          </p:nvSpPr>
          <p:spPr>
            <a:xfrm>
              <a:off x="8120348" y="3034652"/>
              <a:ext cx="994183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Global </a:t>
              </a:r>
            </a:p>
            <a:p>
              <a:pPr algn="r"/>
              <a:r>
                <a:rPr lang="en-US" dirty="0"/>
                <a:t>Network</a:t>
              </a:r>
            </a:p>
            <a:p>
              <a:pPr algn="r"/>
              <a:r>
                <a:rPr lang="en-US" dirty="0"/>
                <a:t>Map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4512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ED8177B-E92C-A145-9FC9-C4228F76D22C}"/>
              </a:ext>
            </a:extLst>
          </p:cNvPr>
          <p:cNvSpPr/>
          <p:nvPr/>
        </p:nvSpPr>
        <p:spPr>
          <a:xfrm>
            <a:off x="4294208" y="2133884"/>
            <a:ext cx="3993265" cy="5686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SDN Controller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60CDF0B-11BC-E344-8376-381853CF5C57}"/>
              </a:ext>
            </a:extLst>
          </p:cNvPr>
          <p:cNvSpPr/>
          <p:nvPr/>
        </p:nvSpPr>
        <p:spPr>
          <a:xfrm>
            <a:off x="4294208" y="3622877"/>
            <a:ext cx="4328931" cy="1608881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solidFill>
                  <a:schemeClr val="bg1"/>
                </a:solidFill>
              </a:rPr>
              <a:t>OVS (Data Plane)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75FBA9E-4F72-9841-8049-A8A8E7BB7125}"/>
              </a:ext>
            </a:extLst>
          </p:cNvPr>
          <p:cNvSpPr/>
          <p:nvPr/>
        </p:nvSpPr>
        <p:spPr>
          <a:xfrm>
            <a:off x="4445645" y="3833539"/>
            <a:ext cx="1757422" cy="38542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</a:rPr>
              <a:t>ovsdb</a:t>
            </a:r>
            <a:r>
              <a:rPr lang="en-US">
                <a:solidFill>
                  <a:schemeClr val="tx1"/>
                </a:solidFill>
              </a:rPr>
              <a:t>-server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8AA689B-6FA2-A947-B297-4735CBE9C643}"/>
              </a:ext>
            </a:extLst>
          </p:cNvPr>
          <p:cNvSpPr/>
          <p:nvPr/>
        </p:nvSpPr>
        <p:spPr>
          <a:xfrm>
            <a:off x="6713319" y="3833539"/>
            <a:ext cx="1757422" cy="38542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</a:rPr>
              <a:t>ovs-vswitchd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8B90318-DFC0-3142-A18E-900BB5E5B34F}"/>
              </a:ext>
            </a:extLst>
          </p:cNvPr>
          <p:cNvSpPr/>
          <p:nvPr/>
        </p:nvSpPr>
        <p:spPr>
          <a:xfrm>
            <a:off x="6713319" y="4387960"/>
            <a:ext cx="1757422" cy="38542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Kernel</a:t>
            </a:r>
            <a:r>
              <a:rPr lang="en-US"/>
              <a:t> </a:t>
            </a:r>
            <a:r>
              <a:rPr lang="en-US">
                <a:solidFill>
                  <a:schemeClr val="tx1"/>
                </a:solidFill>
              </a:rPr>
              <a:t>Datapath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74F6691-DE78-0E4D-9E28-C9E8636A14D5}"/>
              </a:ext>
            </a:extLst>
          </p:cNvPr>
          <p:cNvCxnSpPr>
            <a:stCxn id="14" idx="2"/>
            <a:endCxn id="17" idx="0"/>
          </p:cNvCxnSpPr>
          <p:nvPr/>
        </p:nvCxnSpPr>
        <p:spPr>
          <a:xfrm flipH="1">
            <a:off x="5324356" y="2702510"/>
            <a:ext cx="966485" cy="113102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8FE76-A8A0-A647-9A33-9FD59499E864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6203067" y="4026253"/>
            <a:ext cx="510252" cy="0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A308D11-6F1A-0A4A-86F2-52472ADF6B8F}"/>
              </a:ext>
            </a:extLst>
          </p:cNvPr>
          <p:cNvCxnSpPr>
            <a:cxnSpLocks/>
            <a:stCxn id="19" idx="0"/>
            <a:endCxn id="18" idx="2"/>
          </p:cNvCxnSpPr>
          <p:nvPr/>
        </p:nvCxnSpPr>
        <p:spPr>
          <a:xfrm flipV="1">
            <a:off x="7592030" y="4218967"/>
            <a:ext cx="0" cy="168993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24CF57-F623-EF4D-90C0-727D466D4804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>
            <a:off x="6290841" y="2702510"/>
            <a:ext cx="1301189" cy="113102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9891CE1-9300-8E45-BE3D-EC0CEB39D99F}"/>
              </a:ext>
            </a:extLst>
          </p:cNvPr>
          <p:cNvSpPr txBox="1"/>
          <p:nvPr/>
        </p:nvSpPr>
        <p:spPr>
          <a:xfrm>
            <a:off x="6890624" y="2913172"/>
            <a:ext cx="114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OpenFlow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1FF7-7DC1-7040-B249-2228D74AE113}"/>
              </a:ext>
            </a:extLst>
          </p:cNvPr>
          <p:cNvSpPr txBox="1"/>
          <p:nvPr/>
        </p:nvSpPr>
        <p:spPr>
          <a:xfrm>
            <a:off x="5016168" y="2913172"/>
            <a:ext cx="837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OVSDB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63FC839-DC71-204E-8774-E41B1C9736E3}"/>
              </a:ext>
            </a:extLst>
          </p:cNvPr>
          <p:cNvCxnSpPr>
            <a:cxnSpLocks/>
          </p:cNvCxnSpPr>
          <p:nvPr/>
        </p:nvCxnSpPr>
        <p:spPr>
          <a:xfrm>
            <a:off x="3993268" y="4723645"/>
            <a:ext cx="5104431" cy="0"/>
          </a:xfrm>
          <a:prstGeom prst="straightConnector1">
            <a:avLst/>
          </a:prstGeom>
          <a:ln w="12700">
            <a:solidFill>
              <a:srgbClr val="4F7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7DB872FB-0F4B-CA4D-A9C9-18003A1484FC}"/>
              </a:ext>
            </a:extLst>
          </p:cNvPr>
          <p:cNvCxnSpPr/>
          <p:nvPr/>
        </p:nvCxnSpPr>
        <p:spPr>
          <a:xfrm flipV="1">
            <a:off x="3993268" y="4120587"/>
            <a:ext cx="2897356" cy="381965"/>
          </a:xfrm>
          <a:prstGeom prst="bentConnector3">
            <a:avLst>
              <a:gd name="adj1" fmla="val 96740"/>
            </a:avLst>
          </a:prstGeom>
          <a:ln w="12700">
            <a:solidFill>
              <a:srgbClr val="4F7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B18EF0B5-96D4-574D-8E20-DDC6DB46A7B2}"/>
              </a:ext>
            </a:extLst>
          </p:cNvPr>
          <p:cNvCxnSpPr>
            <a:cxnSpLocks/>
          </p:cNvCxnSpPr>
          <p:nvPr/>
        </p:nvCxnSpPr>
        <p:spPr>
          <a:xfrm>
            <a:off x="6890624" y="4120587"/>
            <a:ext cx="2207075" cy="381965"/>
          </a:xfrm>
          <a:prstGeom prst="bentConnector3">
            <a:avLst>
              <a:gd name="adj1" fmla="val 67555"/>
            </a:avLst>
          </a:prstGeom>
          <a:ln w="12700">
            <a:solidFill>
              <a:srgbClr val="4F7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41711D-9227-F746-BC1D-78469625D63E}"/>
              </a:ext>
            </a:extLst>
          </p:cNvPr>
          <p:cNvSpPr txBox="1"/>
          <p:nvPr/>
        </p:nvSpPr>
        <p:spPr>
          <a:xfrm>
            <a:off x="2904350" y="4323134"/>
            <a:ext cx="11301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First Packet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ED97A89-5254-7E4F-8DDB-E3EF4A32D39A}"/>
              </a:ext>
            </a:extLst>
          </p:cNvPr>
          <p:cNvSpPr txBox="1"/>
          <p:nvPr/>
        </p:nvSpPr>
        <p:spPr>
          <a:xfrm>
            <a:off x="2197747" y="4560088"/>
            <a:ext cx="1836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Subsequent Packets</a:t>
            </a:r>
          </a:p>
        </p:txBody>
      </p:sp>
    </p:spTree>
    <p:extLst>
      <p:ext uri="{BB962C8B-B14F-4D97-AF65-F5344CB8AC3E}">
        <p14:creationId xmlns:p14="http://schemas.microsoft.com/office/powerpoint/2010/main" val="172492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1473;p153">
            <a:extLst>
              <a:ext uri="{FF2B5EF4-FFF2-40B4-BE49-F238E27FC236}">
                <a16:creationId xmlns:a16="http://schemas.microsoft.com/office/drawing/2014/main" id="{004F3812-94B2-144E-A87A-BC2225CBA639}"/>
              </a:ext>
            </a:extLst>
          </p:cNvPr>
          <p:cNvSpPr/>
          <p:nvPr/>
        </p:nvSpPr>
        <p:spPr>
          <a:xfrm>
            <a:off x="4971868" y="645426"/>
            <a:ext cx="425732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2" name="Google Shape;1473;p153">
            <a:extLst>
              <a:ext uri="{FF2B5EF4-FFF2-40B4-BE49-F238E27FC236}">
                <a16:creationId xmlns:a16="http://schemas.microsoft.com/office/drawing/2014/main" id="{3E33A73D-C00A-D548-8799-837D24AD3036}"/>
              </a:ext>
            </a:extLst>
          </p:cNvPr>
          <p:cNvSpPr/>
          <p:nvPr/>
        </p:nvSpPr>
        <p:spPr>
          <a:xfrm>
            <a:off x="7736261" y="4331640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Hypervisor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1" name="Google Shape;1473;p153">
            <a:extLst>
              <a:ext uri="{FF2B5EF4-FFF2-40B4-BE49-F238E27FC236}">
                <a16:creationId xmlns:a16="http://schemas.microsoft.com/office/drawing/2014/main" id="{1D5E7FBC-8926-244F-9BA0-02356850EC60}"/>
              </a:ext>
            </a:extLst>
          </p:cNvPr>
          <p:cNvSpPr/>
          <p:nvPr/>
        </p:nvSpPr>
        <p:spPr>
          <a:xfrm>
            <a:off x="4509081" y="4331640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Hypervisor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6E22277-5AE5-CE4C-A794-907939555C82}"/>
              </a:ext>
            </a:extLst>
          </p:cNvPr>
          <p:cNvCxnSpPr>
            <a:cxnSpLocks/>
          </p:cNvCxnSpPr>
          <p:nvPr/>
        </p:nvCxnSpPr>
        <p:spPr>
          <a:xfrm>
            <a:off x="7160820" y="3545355"/>
            <a:ext cx="0" cy="635101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0A08E38-F280-B74A-BB45-332FCE85BDB4}"/>
              </a:ext>
            </a:extLst>
          </p:cNvPr>
          <p:cNvCxnSpPr>
            <a:cxnSpLocks/>
          </p:cNvCxnSpPr>
          <p:nvPr/>
        </p:nvCxnSpPr>
        <p:spPr>
          <a:xfrm flipH="1">
            <a:off x="5595296" y="4181599"/>
            <a:ext cx="3184162" cy="0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C56A5F8-3606-CC47-A3FB-C1CF53CA17E3}"/>
              </a:ext>
            </a:extLst>
          </p:cNvPr>
          <p:cNvCxnSpPr>
            <a:cxnSpLocks/>
          </p:cNvCxnSpPr>
          <p:nvPr/>
        </p:nvCxnSpPr>
        <p:spPr>
          <a:xfrm>
            <a:off x="5595685" y="4180930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986D09-B781-784B-A71B-740D4C8D8C39}"/>
              </a:ext>
            </a:extLst>
          </p:cNvPr>
          <p:cNvCxnSpPr/>
          <p:nvPr/>
        </p:nvCxnSpPr>
        <p:spPr>
          <a:xfrm>
            <a:off x="8789173" y="4177765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9E48E99-1140-E245-8EE5-635CACAC206F}"/>
              </a:ext>
            </a:extLst>
          </p:cNvPr>
          <p:cNvSpPr txBox="1"/>
          <p:nvPr/>
        </p:nvSpPr>
        <p:spPr>
          <a:xfrm>
            <a:off x="5595297" y="73092"/>
            <a:ext cx="3115338" cy="318089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 algn="ctr">
              <a:lnSpc>
                <a:spcPct val="90000"/>
              </a:lnSpc>
              <a:defRPr/>
            </a:pPr>
            <a:endParaRPr lang="en-US" sz="1400" dirty="0"/>
          </a:p>
          <a:p>
            <a:pPr algn="ctr">
              <a:lnSpc>
                <a:spcPct val="90000"/>
              </a:lnSpc>
              <a:defRPr/>
            </a:pPr>
            <a:r>
              <a:rPr lang="en-US" sz="1400" dirty="0"/>
              <a:t>Cloud Management System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5A431A9-B12B-D144-9E64-A7EEBE81E4CC}"/>
              </a:ext>
            </a:extLst>
          </p:cNvPr>
          <p:cNvSpPr txBox="1"/>
          <p:nvPr/>
        </p:nvSpPr>
        <p:spPr>
          <a:xfrm>
            <a:off x="4996015" y="1506783"/>
            <a:ext cx="1738068" cy="41540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Desired State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1E56FC0-AFB8-EA46-9EC6-19318A75B174}"/>
              </a:ext>
            </a:extLst>
          </p:cNvPr>
          <p:cNvSpPr/>
          <p:nvPr/>
        </p:nvSpPr>
        <p:spPr>
          <a:xfrm>
            <a:off x="5595296" y="2098264"/>
            <a:ext cx="3115339" cy="398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OVN-</a:t>
            </a:r>
            <a:r>
              <a:rPr lang="en-US" dirty="0" err="1"/>
              <a:t>northd</a:t>
            </a:r>
            <a:endParaRPr lang="en-US" dirty="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637ECA9-CFFC-9E4A-B466-4B4132BD76BA}"/>
              </a:ext>
            </a:extLst>
          </p:cNvPr>
          <p:cNvSpPr/>
          <p:nvPr/>
        </p:nvSpPr>
        <p:spPr>
          <a:xfrm>
            <a:off x="5595296" y="903041"/>
            <a:ext cx="3115339" cy="400519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OVN/CMS Plugin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21247F-826B-504B-9B43-1F21DE26095E}"/>
              </a:ext>
            </a:extLst>
          </p:cNvPr>
          <p:cNvCxnSpPr>
            <a:cxnSpLocks/>
            <a:stCxn id="43" idx="2"/>
            <a:endCxn id="29" idx="0"/>
          </p:cNvCxnSpPr>
          <p:nvPr/>
        </p:nvCxnSpPr>
        <p:spPr>
          <a:xfrm>
            <a:off x="7152966" y="391181"/>
            <a:ext cx="0" cy="51186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C80157-09DB-AA40-9FE8-B1E7866807AB}"/>
              </a:ext>
            </a:extLst>
          </p:cNvPr>
          <p:cNvCxnSpPr>
            <a:cxnSpLocks/>
            <a:stCxn id="29" idx="2"/>
            <a:endCxn id="2" idx="0"/>
          </p:cNvCxnSpPr>
          <p:nvPr/>
        </p:nvCxnSpPr>
        <p:spPr>
          <a:xfrm>
            <a:off x="7152966" y="1303560"/>
            <a:ext cx="0" cy="79470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5E497A31-2EEC-914C-8765-A3F420B674D5}"/>
              </a:ext>
            </a:extLst>
          </p:cNvPr>
          <p:cNvGrpSpPr/>
          <p:nvPr/>
        </p:nvGrpSpPr>
        <p:grpSpPr>
          <a:xfrm>
            <a:off x="4715909" y="4893094"/>
            <a:ext cx="4868683" cy="888269"/>
            <a:chOff x="3070382" y="4513246"/>
            <a:chExt cx="4868683" cy="88826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5AD6EB09-4358-2E47-8E57-20CFAA05E2A0}"/>
                </a:ext>
              </a:extLst>
            </p:cNvPr>
            <p:cNvSpPr/>
            <p:nvPr/>
          </p:nvSpPr>
          <p:spPr>
            <a:xfrm>
              <a:off x="3070382" y="5016087"/>
              <a:ext cx="1655133" cy="385428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OVS</a:t>
              </a: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A40187C8-0594-B94C-A009-D5170538D1A5}"/>
                </a:ext>
              </a:extLst>
            </p:cNvPr>
            <p:cNvSpPr/>
            <p:nvPr/>
          </p:nvSpPr>
          <p:spPr>
            <a:xfrm>
              <a:off x="6283931" y="5016087"/>
              <a:ext cx="1655133" cy="385428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OVS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92A5F023-DC03-6A4B-B41F-90EB32F027E0}"/>
                </a:ext>
              </a:extLst>
            </p:cNvPr>
            <p:cNvSpPr/>
            <p:nvPr/>
          </p:nvSpPr>
          <p:spPr>
            <a:xfrm>
              <a:off x="3070382" y="4513246"/>
              <a:ext cx="1655133" cy="385428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OVN controller</a:t>
              </a: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FE3AA40B-8E71-3443-A545-A9A77C665FB7}"/>
                </a:ext>
              </a:extLst>
            </p:cNvPr>
            <p:cNvSpPr/>
            <p:nvPr/>
          </p:nvSpPr>
          <p:spPr>
            <a:xfrm>
              <a:off x="6283932" y="4513246"/>
              <a:ext cx="1655133" cy="385428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OVN controller</a:t>
              </a:r>
            </a:p>
          </p:txBody>
        </p:sp>
      </p:grpSp>
      <p:sp>
        <p:nvSpPr>
          <p:cNvPr id="11" name="Can 10">
            <a:extLst>
              <a:ext uri="{FF2B5EF4-FFF2-40B4-BE49-F238E27FC236}">
                <a16:creationId xmlns:a16="http://schemas.microsoft.com/office/drawing/2014/main" id="{7A5C0EB2-69BD-214F-A13C-079AFF7A9B51}"/>
              </a:ext>
            </a:extLst>
          </p:cNvPr>
          <p:cNvSpPr/>
          <p:nvPr/>
        </p:nvSpPr>
        <p:spPr>
          <a:xfrm>
            <a:off x="6298563" y="3224595"/>
            <a:ext cx="1749287" cy="42680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Southbound DB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7F8A0204-3C02-804C-902C-6DB3BD829B55}"/>
              </a:ext>
            </a:extLst>
          </p:cNvPr>
          <p:cNvSpPr/>
          <p:nvPr/>
        </p:nvSpPr>
        <p:spPr>
          <a:xfrm>
            <a:off x="6275607" y="1508784"/>
            <a:ext cx="1749287" cy="42680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Northbound DB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2D9E424-C959-FB45-B88E-37FEC0BEB2F6}"/>
              </a:ext>
            </a:extLst>
          </p:cNvPr>
          <p:cNvCxnSpPr>
            <a:cxnSpLocks/>
          </p:cNvCxnSpPr>
          <p:nvPr/>
        </p:nvCxnSpPr>
        <p:spPr>
          <a:xfrm>
            <a:off x="7150250" y="2512948"/>
            <a:ext cx="3293" cy="71164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1F92D3C-520B-BF4D-A4F5-D3C9CEB5A102}"/>
              </a:ext>
            </a:extLst>
          </p:cNvPr>
          <p:cNvSpPr txBox="1"/>
          <p:nvPr/>
        </p:nvSpPr>
        <p:spPr>
          <a:xfrm>
            <a:off x="6990736" y="5278522"/>
            <a:ext cx="563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6529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oogle Shape;88;p13">
            <a:extLst>
              <a:ext uri="{FF2B5EF4-FFF2-40B4-BE49-F238E27FC236}">
                <a16:creationId xmlns:a16="http://schemas.microsoft.com/office/drawing/2014/main" id="{99CBF68E-ADE0-6341-BC22-3891D0DC49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3589168"/>
              </p:ext>
            </p:extLst>
          </p:nvPr>
        </p:nvGraphicFramePr>
        <p:xfrm>
          <a:off x="456128" y="503462"/>
          <a:ext cx="1714900" cy="6286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5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Name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Ports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LS1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LP1,LP2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Google Shape;89;p13">
            <a:extLst>
              <a:ext uri="{FF2B5EF4-FFF2-40B4-BE49-F238E27FC236}">
                <a16:creationId xmlns:a16="http://schemas.microsoft.com/office/drawing/2014/main" id="{1D388FF3-83D5-2A45-93CB-7FE53F2133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058375"/>
              </p:ext>
            </p:extLst>
          </p:nvPr>
        </p:nvGraphicFramePr>
        <p:xfrm>
          <a:off x="456128" y="1646462"/>
          <a:ext cx="1714900" cy="8572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5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Name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MAC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LP1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AA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LP2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BB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Google Shape;93;p13">
            <a:extLst>
              <a:ext uri="{FF2B5EF4-FFF2-40B4-BE49-F238E27FC236}">
                <a16:creationId xmlns:a16="http://schemas.microsoft.com/office/drawing/2014/main" id="{0C9FE285-9C39-8145-8D4C-90BD974D6EE2}"/>
              </a:ext>
            </a:extLst>
          </p:cNvPr>
          <p:cNvSpPr txBox="1"/>
          <p:nvPr/>
        </p:nvSpPr>
        <p:spPr>
          <a:xfrm>
            <a:off x="456128" y="217712"/>
            <a:ext cx="171494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Logical_Switch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4;p13">
            <a:extLst>
              <a:ext uri="{FF2B5EF4-FFF2-40B4-BE49-F238E27FC236}">
                <a16:creationId xmlns:a16="http://schemas.microsoft.com/office/drawing/2014/main" id="{C249337C-7DE3-2E4A-84DF-5DC3A600419C}"/>
              </a:ext>
            </a:extLst>
          </p:cNvPr>
          <p:cNvSpPr txBox="1"/>
          <p:nvPr/>
        </p:nvSpPr>
        <p:spPr>
          <a:xfrm>
            <a:off x="456128" y="1360712"/>
            <a:ext cx="171494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Logical_Port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Google Shape;110;p14">
            <a:extLst>
              <a:ext uri="{FF2B5EF4-FFF2-40B4-BE49-F238E27FC236}">
                <a16:creationId xmlns:a16="http://schemas.microsoft.com/office/drawing/2014/main" id="{E2B1A86C-259A-064F-9D89-B82E22C0C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5639074"/>
              </p:ext>
            </p:extLst>
          </p:nvPr>
        </p:nvGraphicFramePr>
        <p:xfrm>
          <a:off x="1950457" y="3150681"/>
          <a:ext cx="6095975" cy="112784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371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5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08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Datapath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Match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Action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LS1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eth.dst = AA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LP1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LS1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eth.dst</a:t>
                      </a:r>
                      <a:r>
                        <a:rPr lang="en" sz="1400" u="none" strike="noStrike" cap="none" dirty="0"/>
                        <a:t> = BB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LP2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LS1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eth.dst</a:t>
                      </a:r>
                      <a:r>
                        <a:rPr lang="en" sz="1400" u="none" strike="noStrike" cap="none" dirty="0"/>
                        <a:t> = &lt;broadcast&gt;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LP1,LP2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Google Shape;94;p13">
            <a:extLst>
              <a:ext uri="{FF2B5EF4-FFF2-40B4-BE49-F238E27FC236}">
                <a16:creationId xmlns:a16="http://schemas.microsoft.com/office/drawing/2014/main" id="{B80B21C2-CA6A-B14E-8D4A-2DBAB48D65F3}"/>
              </a:ext>
            </a:extLst>
          </p:cNvPr>
          <p:cNvSpPr txBox="1"/>
          <p:nvPr/>
        </p:nvSpPr>
        <p:spPr>
          <a:xfrm>
            <a:off x="4140970" y="2795042"/>
            <a:ext cx="171494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Logical_Flows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9" name="Google Shape;108;p14">
            <a:extLst>
              <a:ext uri="{FF2B5EF4-FFF2-40B4-BE49-F238E27FC236}">
                <a16:creationId xmlns:a16="http://schemas.microsoft.com/office/drawing/2014/main" id="{C0589A10-7D06-3448-9536-E23B2B8992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9723493"/>
              </p:ext>
            </p:extLst>
          </p:nvPr>
        </p:nvGraphicFramePr>
        <p:xfrm>
          <a:off x="4093028" y="503462"/>
          <a:ext cx="5487468" cy="8572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8291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9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91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Name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Encap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IP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HV1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Geneve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10.0.0.10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HV2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Geneve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10.0.0.11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Google Shape;109;p14">
            <a:extLst>
              <a:ext uri="{FF2B5EF4-FFF2-40B4-BE49-F238E27FC236}">
                <a16:creationId xmlns:a16="http://schemas.microsoft.com/office/drawing/2014/main" id="{C465AF09-4A9B-6647-889C-9C37170E07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7212090"/>
              </p:ext>
            </p:extLst>
          </p:nvPr>
        </p:nvGraphicFramePr>
        <p:xfrm>
          <a:off x="4093026" y="1749332"/>
          <a:ext cx="5487446" cy="85346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7437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7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Name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Chassis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LP1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HV1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tx1"/>
                          </a:solidFill>
                        </a:rPr>
                        <a:t>LP2</a:t>
                      </a:r>
                      <a:endParaRPr sz="140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tx1"/>
                          </a:solidFill>
                        </a:rPr>
                        <a:t>HV2</a:t>
                      </a:r>
                      <a:endParaRPr sz="140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Google Shape;110;p14">
            <a:extLst>
              <a:ext uri="{FF2B5EF4-FFF2-40B4-BE49-F238E27FC236}">
                <a16:creationId xmlns:a16="http://schemas.microsoft.com/office/drawing/2014/main" id="{434687E1-A628-E84A-9132-A4B05CC6DB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8877208"/>
              </p:ext>
            </p:extLst>
          </p:nvPr>
        </p:nvGraphicFramePr>
        <p:xfrm>
          <a:off x="1950457" y="5182049"/>
          <a:ext cx="6095976" cy="84588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993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26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0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Match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Encap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Dest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cap="none" dirty="0" err="1"/>
                        <a:t>eth.dst</a:t>
                      </a:r>
                      <a:r>
                        <a:rPr lang="en-AU" sz="1400" u="none" strike="noStrike" cap="none" dirty="0"/>
                        <a:t> = AA</a:t>
                      </a: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/>
                        <a:t>Geneve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10.0.0.10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cap="none" dirty="0" err="1"/>
                        <a:t>eth.dst</a:t>
                      </a:r>
                      <a:r>
                        <a:rPr lang="en-AU" sz="1400" u="none" strike="noStrike" cap="none" dirty="0"/>
                        <a:t> = BB</a:t>
                      </a: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/>
                        <a:t>Geneve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400" u="none" strike="noStrike" cap="none" dirty="0"/>
                        <a:t>10.0.0.11</a:t>
                      </a: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694065"/>
                  </a:ext>
                </a:extLst>
              </a:tr>
            </a:tbl>
          </a:graphicData>
        </a:graphic>
      </p:graphicFrame>
      <p:sp>
        <p:nvSpPr>
          <p:cNvPr id="12" name="Google Shape;93;p13">
            <a:extLst>
              <a:ext uri="{FF2B5EF4-FFF2-40B4-BE49-F238E27FC236}">
                <a16:creationId xmlns:a16="http://schemas.microsoft.com/office/drawing/2014/main" id="{69B3DAA7-9B53-C042-A5D2-5E8CE006533B}"/>
              </a:ext>
            </a:extLst>
          </p:cNvPr>
          <p:cNvSpPr txBox="1"/>
          <p:nvPr/>
        </p:nvSpPr>
        <p:spPr>
          <a:xfrm>
            <a:off x="5370518" y="118750"/>
            <a:ext cx="267591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 algn="ctr"/>
            <a:r>
              <a:rPr lang="en" sz="1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Chassis (Physical Network)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93;p13">
            <a:extLst>
              <a:ext uri="{FF2B5EF4-FFF2-40B4-BE49-F238E27FC236}">
                <a16:creationId xmlns:a16="http://schemas.microsoft.com/office/drawing/2014/main" id="{D4A3B753-5833-4043-A34A-1D0273191651}"/>
              </a:ext>
            </a:extLst>
          </p:cNvPr>
          <p:cNvSpPr txBox="1"/>
          <p:nvPr/>
        </p:nvSpPr>
        <p:spPr>
          <a:xfrm>
            <a:off x="5370518" y="1424132"/>
            <a:ext cx="267591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Port_Binding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93;p13">
            <a:extLst>
              <a:ext uri="{FF2B5EF4-FFF2-40B4-BE49-F238E27FC236}">
                <a16:creationId xmlns:a16="http://schemas.microsoft.com/office/drawing/2014/main" id="{A2754E8C-71E0-5E42-8E56-AEE188668299}"/>
              </a:ext>
            </a:extLst>
          </p:cNvPr>
          <p:cNvSpPr txBox="1"/>
          <p:nvPr/>
        </p:nvSpPr>
        <p:spPr>
          <a:xfrm>
            <a:off x="3863358" y="4826410"/>
            <a:ext cx="267591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Physical Flows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19D9D6A-A7D2-E546-868C-8D2374DA566B}"/>
              </a:ext>
            </a:extLst>
          </p:cNvPr>
          <p:cNvCxnSpPr/>
          <p:nvPr/>
        </p:nvCxnSpPr>
        <p:spPr>
          <a:xfrm>
            <a:off x="938151" y="4585011"/>
            <a:ext cx="99396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94;p13">
            <a:extLst>
              <a:ext uri="{FF2B5EF4-FFF2-40B4-BE49-F238E27FC236}">
                <a16:creationId xmlns:a16="http://schemas.microsoft.com/office/drawing/2014/main" id="{3E7D21E1-F0B6-274A-BE2F-11EE39D12E31}"/>
              </a:ext>
            </a:extLst>
          </p:cNvPr>
          <p:cNvSpPr txBox="1"/>
          <p:nvPr/>
        </p:nvSpPr>
        <p:spPr>
          <a:xfrm>
            <a:off x="8913003" y="3987974"/>
            <a:ext cx="171494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Tables in </a:t>
            </a: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ovn-sb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4;p13">
            <a:extLst>
              <a:ext uri="{FF2B5EF4-FFF2-40B4-BE49-F238E27FC236}">
                <a16:creationId xmlns:a16="http://schemas.microsoft.com/office/drawing/2014/main" id="{1A30F9E1-52E0-D64D-9B27-FBEDB8EEE400}"/>
              </a:ext>
            </a:extLst>
          </p:cNvPr>
          <p:cNvSpPr txBox="1"/>
          <p:nvPr/>
        </p:nvSpPr>
        <p:spPr>
          <a:xfrm>
            <a:off x="8913003" y="5175890"/>
            <a:ext cx="1648225" cy="68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Flows computed</a:t>
            </a:r>
            <a:b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individual hypervisors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4265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EC7F36E-1E88-3541-BBA3-2AD9DBB59B92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3973355" y="4533958"/>
            <a:ext cx="1124160" cy="817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DC80435-2245-1845-AE4C-EED5F7E2784A}"/>
              </a:ext>
            </a:extLst>
          </p:cNvPr>
          <p:cNvCxnSpPr>
            <a:cxnSpLocks/>
          </p:cNvCxnSpPr>
          <p:nvPr/>
        </p:nvCxnSpPr>
        <p:spPr>
          <a:xfrm>
            <a:off x="1860243" y="5426131"/>
            <a:ext cx="1346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38FF6F7-28BE-004A-9A0D-9E8E971331C5}"/>
              </a:ext>
            </a:extLst>
          </p:cNvPr>
          <p:cNvCxnSpPr>
            <a:cxnSpLocks/>
          </p:cNvCxnSpPr>
          <p:nvPr/>
        </p:nvCxnSpPr>
        <p:spPr>
          <a:xfrm>
            <a:off x="1521500" y="4073293"/>
            <a:ext cx="0" cy="104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717AD26-65E0-5B40-89A6-CAD01B762539}"/>
              </a:ext>
            </a:extLst>
          </p:cNvPr>
          <p:cNvCxnSpPr>
            <a:cxnSpLocks/>
          </p:cNvCxnSpPr>
          <p:nvPr/>
        </p:nvCxnSpPr>
        <p:spPr>
          <a:xfrm>
            <a:off x="1889549" y="3887383"/>
            <a:ext cx="1346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3F98360-9274-A946-95EE-DAE8B40779BD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973355" y="3974339"/>
            <a:ext cx="1124160" cy="559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oogle Shape;1463;p153" descr="switch-icon.png">
            <a:extLst>
              <a:ext uri="{FF2B5EF4-FFF2-40B4-BE49-F238E27FC236}">
                <a16:creationId xmlns:a16="http://schemas.microsoft.com/office/drawing/2014/main" id="{E6BB2974-A6F3-D74B-927A-2DFC91EE7A5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2013" y="494277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463;p153" descr="switch-icon.png">
            <a:extLst>
              <a:ext uri="{FF2B5EF4-FFF2-40B4-BE49-F238E27FC236}">
                <a16:creationId xmlns:a16="http://schemas.microsoft.com/office/drawing/2014/main" id="{2C3AC390-2EEA-E645-AE06-9091C9DB7E3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84428" y="3433646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463;p153" descr="switch-icon.png">
            <a:extLst>
              <a:ext uri="{FF2B5EF4-FFF2-40B4-BE49-F238E27FC236}">
                <a16:creationId xmlns:a16="http://schemas.microsoft.com/office/drawing/2014/main" id="{3B521058-7D76-EF4D-BF0D-7DEDE07962B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97515" y="4125144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463;p153" descr="switch-icon.png">
            <a:extLst>
              <a:ext uri="{FF2B5EF4-FFF2-40B4-BE49-F238E27FC236}">
                <a16:creationId xmlns:a16="http://schemas.microsoft.com/office/drawing/2014/main" id="{210BF221-6123-BB40-B726-BDA3D1ED110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61969" y="494277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463;p153" descr="switch-icon.png">
            <a:extLst>
              <a:ext uri="{FF2B5EF4-FFF2-40B4-BE49-F238E27FC236}">
                <a16:creationId xmlns:a16="http://schemas.microsoft.com/office/drawing/2014/main" id="{62B04C07-00C7-5542-8E70-2596C1168D5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2013" y="3433646"/>
            <a:ext cx="1275598" cy="817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C4E092F-8B66-5D44-8BA5-E5CC159E400A}"/>
              </a:ext>
            </a:extLst>
          </p:cNvPr>
          <p:cNvCxnSpPr>
            <a:cxnSpLocks/>
          </p:cNvCxnSpPr>
          <p:nvPr/>
        </p:nvCxnSpPr>
        <p:spPr>
          <a:xfrm>
            <a:off x="3601023" y="4073293"/>
            <a:ext cx="0" cy="104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2">
            <a:extLst>
              <a:ext uri="{FF2B5EF4-FFF2-40B4-BE49-F238E27FC236}">
                <a16:creationId xmlns:a16="http://schemas.microsoft.com/office/drawing/2014/main" id="{A7012BE2-B6C3-0C4C-9376-C4152C4E97F5}"/>
              </a:ext>
            </a:extLst>
          </p:cNvPr>
          <p:cNvSpPr/>
          <p:nvPr/>
        </p:nvSpPr>
        <p:spPr>
          <a:xfrm>
            <a:off x="1968209" y="4080769"/>
            <a:ext cx="1493362" cy="906293"/>
          </a:xfrm>
          <a:custGeom>
            <a:avLst/>
            <a:gdLst>
              <a:gd name="connsiteX0" fmla="*/ 0 w 1488055"/>
              <a:gd name="connsiteY0" fmla="*/ 35140 h 949540"/>
              <a:gd name="connsiteX1" fmla="*/ 934064 w 1488055"/>
              <a:gd name="connsiteY1" fmla="*/ 44972 h 949540"/>
              <a:gd name="connsiteX2" fmla="*/ 1406012 w 1488055"/>
              <a:gd name="connsiteY2" fmla="*/ 477591 h 949540"/>
              <a:gd name="connsiteX3" fmla="*/ 1484670 w 1488055"/>
              <a:gd name="connsiteY3" fmla="*/ 949540 h 949540"/>
              <a:gd name="connsiteX0" fmla="*/ 0 w 1487819"/>
              <a:gd name="connsiteY0" fmla="*/ 7986 h 922386"/>
              <a:gd name="connsiteX1" fmla="*/ 943896 w 1487819"/>
              <a:gd name="connsiteY1" fmla="*/ 119198 h 922386"/>
              <a:gd name="connsiteX2" fmla="*/ 1406012 w 1487819"/>
              <a:gd name="connsiteY2" fmla="*/ 450437 h 922386"/>
              <a:gd name="connsiteX3" fmla="*/ 1484670 w 1487819"/>
              <a:gd name="connsiteY3" fmla="*/ 922386 h 922386"/>
              <a:gd name="connsiteX0" fmla="*/ 0 w 1496566"/>
              <a:gd name="connsiteY0" fmla="*/ 6992 h 921392"/>
              <a:gd name="connsiteX1" fmla="*/ 943896 w 1496566"/>
              <a:gd name="connsiteY1" fmla="*/ 118204 h 921392"/>
              <a:gd name="connsiteX2" fmla="*/ 1435509 w 1496566"/>
              <a:gd name="connsiteY2" fmla="*/ 358202 h 921392"/>
              <a:gd name="connsiteX3" fmla="*/ 1484670 w 1496566"/>
              <a:gd name="connsiteY3" fmla="*/ 921392 h 921392"/>
              <a:gd name="connsiteX0" fmla="*/ 0 w 1493362"/>
              <a:gd name="connsiteY0" fmla="*/ 20067 h 934467"/>
              <a:gd name="connsiteX1" fmla="*/ 1002890 w 1493362"/>
              <a:gd name="connsiteY1" fmla="*/ 50176 h 934467"/>
              <a:gd name="connsiteX2" fmla="*/ 1435509 w 1493362"/>
              <a:gd name="connsiteY2" fmla="*/ 371277 h 934467"/>
              <a:gd name="connsiteX3" fmla="*/ 1484670 w 1493362"/>
              <a:gd name="connsiteY3" fmla="*/ 934467 h 93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3362" h="934467">
                <a:moveTo>
                  <a:pt x="0" y="20067"/>
                </a:moveTo>
                <a:cubicBezTo>
                  <a:pt x="349864" y="-11888"/>
                  <a:pt x="763639" y="-8359"/>
                  <a:pt x="1002890" y="50176"/>
                </a:cubicBezTo>
                <a:cubicBezTo>
                  <a:pt x="1242141" y="108711"/>
                  <a:pt x="1355212" y="223895"/>
                  <a:pt x="1435509" y="371277"/>
                </a:cubicBezTo>
                <a:cubicBezTo>
                  <a:pt x="1515806" y="518659"/>
                  <a:pt x="1491225" y="773873"/>
                  <a:pt x="1484670" y="934467"/>
                </a:cubicBezTo>
              </a:path>
            </a:pathLst>
          </a:custGeom>
          <a:noFill/>
          <a:ln w="381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A6467463-CFA9-E248-B01F-D074504263C3}"/>
              </a:ext>
            </a:extLst>
          </p:cNvPr>
          <p:cNvSpPr/>
          <p:nvPr/>
        </p:nvSpPr>
        <p:spPr>
          <a:xfrm>
            <a:off x="3940309" y="4135708"/>
            <a:ext cx="792072" cy="934065"/>
          </a:xfrm>
          <a:custGeom>
            <a:avLst/>
            <a:gdLst>
              <a:gd name="connsiteX0" fmla="*/ 0 w 1095067"/>
              <a:gd name="connsiteY0" fmla="*/ 0 h 1356851"/>
              <a:gd name="connsiteX1" fmla="*/ 973393 w 1095067"/>
              <a:gd name="connsiteY1" fmla="*/ 639096 h 1356851"/>
              <a:gd name="connsiteX2" fmla="*/ 973393 w 1095067"/>
              <a:gd name="connsiteY2" fmla="*/ 884903 h 1356851"/>
              <a:gd name="connsiteX3" fmla="*/ 0 w 1095067"/>
              <a:gd name="connsiteY3" fmla="*/ 1356851 h 1356851"/>
              <a:gd name="connsiteX0" fmla="*/ 127819 w 1087218"/>
              <a:gd name="connsiteY0" fmla="*/ 0 h 1140211"/>
              <a:gd name="connsiteX1" fmla="*/ 973393 w 1087218"/>
              <a:gd name="connsiteY1" fmla="*/ 422456 h 1140211"/>
              <a:gd name="connsiteX2" fmla="*/ 973393 w 1087218"/>
              <a:gd name="connsiteY2" fmla="*/ 668263 h 1140211"/>
              <a:gd name="connsiteX3" fmla="*/ 0 w 1087218"/>
              <a:gd name="connsiteY3" fmla="*/ 1140211 h 1140211"/>
              <a:gd name="connsiteX0" fmla="*/ 0 w 944034"/>
              <a:gd name="connsiteY0" fmla="*/ 0 h 1083201"/>
              <a:gd name="connsiteX1" fmla="*/ 845574 w 944034"/>
              <a:gd name="connsiteY1" fmla="*/ 422456 h 1083201"/>
              <a:gd name="connsiteX2" fmla="*/ 845574 w 944034"/>
              <a:gd name="connsiteY2" fmla="*/ 668263 h 1083201"/>
              <a:gd name="connsiteX3" fmla="*/ 117988 w 944034"/>
              <a:gd name="connsiteY3" fmla="*/ 1083201 h 1083201"/>
              <a:gd name="connsiteX0" fmla="*/ 0 w 891615"/>
              <a:gd name="connsiteY0" fmla="*/ 0 h 1083201"/>
              <a:gd name="connsiteX1" fmla="*/ 727586 w 891615"/>
              <a:gd name="connsiteY1" fmla="*/ 376848 h 1083201"/>
              <a:gd name="connsiteX2" fmla="*/ 845574 w 891615"/>
              <a:gd name="connsiteY2" fmla="*/ 668263 h 1083201"/>
              <a:gd name="connsiteX3" fmla="*/ 117988 w 891615"/>
              <a:gd name="connsiteY3" fmla="*/ 1083201 h 1083201"/>
              <a:gd name="connsiteX0" fmla="*/ 0 w 811322"/>
              <a:gd name="connsiteY0" fmla="*/ 0 h 1083201"/>
              <a:gd name="connsiteX1" fmla="*/ 727586 w 811322"/>
              <a:gd name="connsiteY1" fmla="*/ 376848 h 1083201"/>
              <a:gd name="connsiteX2" fmla="*/ 727587 w 811322"/>
              <a:gd name="connsiteY2" fmla="*/ 691067 h 1083201"/>
              <a:gd name="connsiteX3" fmla="*/ 117988 w 811322"/>
              <a:gd name="connsiteY3" fmla="*/ 1083201 h 1083201"/>
              <a:gd name="connsiteX0" fmla="*/ 0 w 756321"/>
              <a:gd name="connsiteY0" fmla="*/ 0 h 1083201"/>
              <a:gd name="connsiteX1" fmla="*/ 589934 w 756321"/>
              <a:gd name="connsiteY1" fmla="*/ 308435 h 1083201"/>
              <a:gd name="connsiteX2" fmla="*/ 727587 w 756321"/>
              <a:gd name="connsiteY2" fmla="*/ 691067 h 1083201"/>
              <a:gd name="connsiteX3" fmla="*/ 117988 w 756321"/>
              <a:gd name="connsiteY3" fmla="*/ 1083201 h 1083201"/>
              <a:gd name="connsiteX0" fmla="*/ 0 w 686456"/>
              <a:gd name="connsiteY0" fmla="*/ 0 h 1083201"/>
              <a:gd name="connsiteX1" fmla="*/ 589934 w 686456"/>
              <a:gd name="connsiteY1" fmla="*/ 308435 h 1083201"/>
              <a:gd name="connsiteX2" fmla="*/ 639096 w 686456"/>
              <a:gd name="connsiteY2" fmla="*/ 793685 h 1083201"/>
              <a:gd name="connsiteX3" fmla="*/ 117988 w 686456"/>
              <a:gd name="connsiteY3" fmla="*/ 1083201 h 1083201"/>
              <a:gd name="connsiteX0" fmla="*/ 0 w 773512"/>
              <a:gd name="connsiteY0" fmla="*/ 0 h 1083201"/>
              <a:gd name="connsiteX1" fmla="*/ 589934 w 773512"/>
              <a:gd name="connsiteY1" fmla="*/ 308435 h 1083201"/>
              <a:gd name="connsiteX2" fmla="*/ 747251 w 773512"/>
              <a:gd name="connsiteY2" fmla="*/ 668263 h 1083201"/>
              <a:gd name="connsiteX3" fmla="*/ 117988 w 773512"/>
              <a:gd name="connsiteY3" fmla="*/ 1083201 h 1083201"/>
              <a:gd name="connsiteX0" fmla="*/ 0 w 792072"/>
              <a:gd name="connsiteY0" fmla="*/ 0 h 1083201"/>
              <a:gd name="connsiteX1" fmla="*/ 658760 w 792072"/>
              <a:gd name="connsiteY1" fmla="*/ 331239 h 1083201"/>
              <a:gd name="connsiteX2" fmla="*/ 747251 w 792072"/>
              <a:gd name="connsiteY2" fmla="*/ 668263 h 1083201"/>
              <a:gd name="connsiteX3" fmla="*/ 117988 w 792072"/>
              <a:gd name="connsiteY3" fmla="*/ 1083201 h 1083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072" h="1083201">
                <a:moveTo>
                  <a:pt x="0" y="0"/>
                </a:moveTo>
                <a:cubicBezTo>
                  <a:pt x="405580" y="245806"/>
                  <a:pt x="534218" y="219862"/>
                  <a:pt x="658760" y="331239"/>
                </a:cubicBezTo>
                <a:cubicBezTo>
                  <a:pt x="783302" y="442616"/>
                  <a:pt x="837380" y="542936"/>
                  <a:pt x="747251" y="668263"/>
                </a:cubicBezTo>
                <a:cubicBezTo>
                  <a:pt x="657122" y="793590"/>
                  <a:pt x="523568" y="907040"/>
                  <a:pt x="117988" y="1083201"/>
                </a:cubicBezTo>
              </a:path>
            </a:pathLst>
          </a:custGeom>
          <a:noFill/>
          <a:ln w="381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F1BC41B4-3388-EC42-8870-8A8B7623F34E}"/>
              </a:ext>
            </a:extLst>
          </p:cNvPr>
          <p:cNvSpPr/>
          <p:nvPr/>
        </p:nvSpPr>
        <p:spPr>
          <a:xfrm>
            <a:off x="585708" y="3346475"/>
            <a:ext cx="4607481" cy="2424930"/>
          </a:xfrm>
          <a:custGeom>
            <a:avLst/>
            <a:gdLst>
              <a:gd name="connsiteX0" fmla="*/ 4638784 w 4638784"/>
              <a:gd name="connsiteY0" fmla="*/ 796997 h 2438815"/>
              <a:gd name="connsiteX1" fmla="*/ 3478577 w 4638784"/>
              <a:gd name="connsiteY1" fmla="*/ 207061 h 2438815"/>
              <a:gd name="connsiteX2" fmla="*/ 450242 w 4638784"/>
              <a:gd name="connsiteY2" fmla="*/ 148068 h 2438815"/>
              <a:gd name="connsiteX3" fmla="*/ 115945 w 4638784"/>
              <a:gd name="connsiteY3" fmla="*/ 2085023 h 2438815"/>
              <a:gd name="connsiteX4" fmla="*/ 1453132 w 4638784"/>
              <a:gd name="connsiteY4" fmla="*/ 2419319 h 2438815"/>
              <a:gd name="connsiteX5" fmla="*/ 2534681 w 4638784"/>
              <a:gd name="connsiteY5" fmla="*/ 2370158 h 2438815"/>
              <a:gd name="connsiteX0" fmla="*/ 4660619 w 4660619"/>
              <a:gd name="connsiteY0" fmla="*/ 827941 h 2469759"/>
              <a:gd name="connsiteX1" fmla="*/ 3933031 w 4660619"/>
              <a:gd name="connsiteY1" fmla="*/ 159347 h 2469759"/>
              <a:gd name="connsiteX2" fmla="*/ 472077 w 4660619"/>
              <a:gd name="connsiteY2" fmla="*/ 179012 h 2469759"/>
              <a:gd name="connsiteX3" fmla="*/ 137780 w 4660619"/>
              <a:gd name="connsiteY3" fmla="*/ 2115967 h 2469759"/>
              <a:gd name="connsiteX4" fmla="*/ 1474967 w 4660619"/>
              <a:gd name="connsiteY4" fmla="*/ 2450263 h 2469759"/>
              <a:gd name="connsiteX5" fmla="*/ 2556516 w 4660619"/>
              <a:gd name="connsiteY5" fmla="*/ 2401102 h 2469759"/>
              <a:gd name="connsiteX0" fmla="*/ 4644960 w 4644960"/>
              <a:gd name="connsiteY0" fmla="*/ 827941 h 2462121"/>
              <a:gd name="connsiteX1" fmla="*/ 3917372 w 4644960"/>
              <a:gd name="connsiteY1" fmla="*/ 159347 h 2462121"/>
              <a:gd name="connsiteX2" fmla="*/ 456418 w 4644960"/>
              <a:gd name="connsiteY2" fmla="*/ 179012 h 2462121"/>
              <a:gd name="connsiteX3" fmla="*/ 122121 w 4644960"/>
              <a:gd name="connsiteY3" fmla="*/ 2115967 h 2462121"/>
              <a:gd name="connsiteX4" fmla="*/ 1233166 w 4644960"/>
              <a:gd name="connsiteY4" fmla="*/ 2440431 h 2462121"/>
              <a:gd name="connsiteX5" fmla="*/ 2540857 w 4644960"/>
              <a:gd name="connsiteY5" fmla="*/ 2401102 h 2462121"/>
              <a:gd name="connsiteX0" fmla="*/ 4618915 w 4618915"/>
              <a:gd name="connsiteY0" fmla="*/ 827941 h 2442312"/>
              <a:gd name="connsiteX1" fmla="*/ 3891327 w 4618915"/>
              <a:gd name="connsiteY1" fmla="*/ 159347 h 2442312"/>
              <a:gd name="connsiteX2" fmla="*/ 430373 w 4618915"/>
              <a:gd name="connsiteY2" fmla="*/ 179012 h 2442312"/>
              <a:gd name="connsiteX3" fmla="*/ 96076 w 4618915"/>
              <a:gd name="connsiteY3" fmla="*/ 2115967 h 2442312"/>
              <a:gd name="connsiteX4" fmla="*/ 823663 w 4618915"/>
              <a:gd name="connsiteY4" fmla="*/ 2410934 h 2442312"/>
              <a:gd name="connsiteX5" fmla="*/ 2514812 w 4618915"/>
              <a:gd name="connsiteY5" fmla="*/ 2401102 h 2442312"/>
              <a:gd name="connsiteX0" fmla="*/ 4705803 w 4705803"/>
              <a:gd name="connsiteY0" fmla="*/ 823032 h 2442145"/>
              <a:gd name="connsiteX1" fmla="*/ 3978215 w 4705803"/>
              <a:gd name="connsiteY1" fmla="*/ 154438 h 2442145"/>
              <a:gd name="connsiteX2" fmla="*/ 517261 w 4705803"/>
              <a:gd name="connsiteY2" fmla="*/ 174103 h 2442145"/>
              <a:gd name="connsiteX3" fmla="*/ 55144 w 4705803"/>
              <a:gd name="connsiteY3" fmla="*/ 2042232 h 2442145"/>
              <a:gd name="connsiteX4" fmla="*/ 910551 w 4705803"/>
              <a:gd name="connsiteY4" fmla="*/ 2406025 h 2442145"/>
              <a:gd name="connsiteX5" fmla="*/ 2601700 w 4705803"/>
              <a:gd name="connsiteY5" fmla="*/ 2396193 h 2442145"/>
              <a:gd name="connsiteX0" fmla="*/ 4607481 w 4607481"/>
              <a:gd name="connsiteY0" fmla="*/ 854006 h 2443622"/>
              <a:gd name="connsiteX1" fmla="*/ 3978215 w 4607481"/>
              <a:gd name="connsiteY1" fmla="*/ 155915 h 2443622"/>
              <a:gd name="connsiteX2" fmla="*/ 517261 w 4607481"/>
              <a:gd name="connsiteY2" fmla="*/ 175580 h 2443622"/>
              <a:gd name="connsiteX3" fmla="*/ 55144 w 4607481"/>
              <a:gd name="connsiteY3" fmla="*/ 2043709 h 2443622"/>
              <a:gd name="connsiteX4" fmla="*/ 910551 w 4607481"/>
              <a:gd name="connsiteY4" fmla="*/ 2407502 h 2443622"/>
              <a:gd name="connsiteX5" fmla="*/ 2601700 w 4607481"/>
              <a:gd name="connsiteY5" fmla="*/ 2397670 h 2443622"/>
              <a:gd name="connsiteX0" fmla="*/ 4607481 w 4607481"/>
              <a:gd name="connsiteY0" fmla="*/ 854006 h 2443622"/>
              <a:gd name="connsiteX1" fmla="*/ 3978215 w 4607481"/>
              <a:gd name="connsiteY1" fmla="*/ 155915 h 2443622"/>
              <a:gd name="connsiteX2" fmla="*/ 517261 w 4607481"/>
              <a:gd name="connsiteY2" fmla="*/ 175580 h 2443622"/>
              <a:gd name="connsiteX3" fmla="*/ 55144 w 4607481"/>
              <a:gd name="connsiteY3" fmla="*/ 2043709 h 2443622"/>
              <a:gd name="connsiteX4" fmla="*/ 910551 w 4607481"/>
              <a:gd name="connsiteY4" fmla="*/ 2407502 h 2443622"/>
              <a:gd name="connsiteX5" fmla="*/ 2601700 w 4607481"/>
              <a:gd name="connsiteY5" fmla="*/ 2397670 h 2443622"/>
              <a:gd name="connsiteX0" fmla="*/ 4607481 w 4607481"/>
              <a:gd name="connsiteY0" fmla="*/ 854006 h 2424930"/>
              <a:gd name="connsiteX1" fmla="*/ 3978215 w 4607481"/>
              <a:gd name="connsiteY1" fmla="*/ 155915 h 2424930"/>
              <a:gd name="connsiteX2" fmla="*/ 517261 w 4607481"/>
              <a:gd name="connsiteY2" fmla="*/ 175580 h 2424930"/>
              <a:gd name="connsiteX3" fmla="*/ 55144 w 4607481"/>
              <a:gd name="connsiteY3" fmla="*/ 2043709 h 2424930"/>
              <a:gd name="connsiteX4" fmla="*/ 910551 w 4607481"/>
              <a:gd name="connsiteY4" fmla="*/ 2407502 h 2424930"/>
              <a:gd name="connsiteX5" fmla="*/ 2601700 w 4607481"/>
              <a:gd name="connsiteY5" fmla="*/ 2397670 h 2424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07481" h="2424930">
                <a:moveTo>
                  <a:pt x="4607481" y="854006"/>
                </a:moveTo>
                <a:cubicBezTo>
                  <a:pt x="4602564" y="495128"/>
                  <a:pt x="4659918" y="268986"/>
                  <a:pt x="3978215" y="155915"/>
                </a:cubicBezTo>
                <a:cubicBezTo>
                  <a:pt x="3296512" y="42844"/>
                  <a:pt x="1171106" y="-139052"/>
                  <a:pt x="517261" y="175580"/>
                </a:cubicBezTo>
                <a:cubicBezTo>
                  <a:pt x="-136584" y="490212"/>
                  <a:pt x="-10404" y="1671722"/>
                  <a:pt x="55144" y="2043709"/>
                </a:cubicBezTo>
                <a:cubicBezTo>
                  <a:pt x="120692" y="2415696"/>
                  <a:pt x="476293" y="2397671"/>
                  <a:pt x="910551" y="2407502"/>
                </a:cubicBezTo>
                <a:cubicBezTo>
                  <a:pt x="1344809" y="2417333"/>
                  <a:pt x="2262487" y="2446012"/>
                  <a:pt x="2601700" y="2397670"/>
                </a:cubicBezTo>
              </a:path>
            </a:pathLst>
          </a:custGeom>
          <a:noFill/>
          <a:ln w="381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3249BC-52B7-CF41-A3A8-9CFBD77FD5D4}"/>
              </a:ext>
            </a:extLst>
          </p:cNvPr>
          <p:cNvSpPr txBox="1"/>
          <p:nvPr/>
        </p:nvSpPr>
        <p:spPr>
          <a:xfrm>
            <a:off x="2889448" y="425127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806A07-4A62-6A41-B358-C55543992F02}"/>
              </a:ext>
            </a:extLst>
          </p:cNvPr>
          <p:cNvSpPr txBox="1"/>
          <p:nvPr/>
        </p:nvSpPr>
        <p:spPr>
          <a:xfrm>
            <a:off x="4614374" y="362209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A8445A-91B7-C347-9452-28216133F685}"/>
              </a:ext>
            </a:extLst>
          </p:cNvPr>
          <p:cNvSpPr txBox="1"/>
          <p:nvPr/>
        </p:nvSpPr>
        <p:spPr>
          <a:xfrm>
            <a:off x="4353552" y="4388774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52B8064-47CD-9A45-B7EF-A6B9B3EDE99B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9968414" y="4482107"/>
            <a:ext cx="1124160" cy="817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1EF98D-62BA-8E4C-BAFD-1CF5051C2876}"/>
              </a:ext>
            </a:extLst>
          </p:cNvPr>
          <p:cNvCxnSpPr>
            <a:cxnSpLocks/>
          </p:cNvCxnSpPr>
          <p:nvPr/>
        </p:nvCxnSpPr>
        <p:spPr>
          <a:xfrm>
            <a:off x="7855302" y="5374280"/>
            <a:ext cx="1346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A4699C5-9F58-304A-9103-94B5F567E7D4}"/>
              </a:ext>
            </a:extLst>
          </p:cNvPr>
          <p:cNvCxnSpPr>
            <a:cxnSpLocks/>
          </p:cNvCxnSpPr>
          <p:nvPr/>
        </p:nvCxnSpPr>
        <p:spPr>
          <a:xfrm>
            <a:off x="7516559" y="4021442"/>
            <a:ext cx="0" cy="104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C282DE-E0B1-B249-9F8D-F791DB34CB85}"/>
              </a:ext>
            </a:extLst>
          </p:cNvPr>
          <p:cNvCxnSpPr>
            <a:cxnSpLocks/>
          </p:cNvCxnSpPr>
          <p:nvPr/>
        </p:nvCxnSpPr>
        <p:spPr>
          <a:xfrm>
            <a:off x="7884608" y="3835532"/>
            <a:ext cx="1346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906D224-2ECD-E046-9511-E03F798053CC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9968414" y="3922488"/>
            <a:ext cx="1124160" cy="559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oogle Shape;1463;p153" descr="switch-icon.png">
            <a:extLst>
              <a:ext uri="{FF2B5EF4-FFF2-40B4-BE49-F238E27FC236}">
                <a16:creationId xmlns:a16="http://schemas.microsoft.com/office/drawing/2014/main" id="{C4B76478-AAC0-BF44-969D-D7490B76B05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27072" y="4890921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1463;p153" descr="switch-icon.png">
            <a:extLst>
              <a:ext uri="{FF2B5EF4-FFF2-40B4-BE49-F238E27FC236}">
                <a16:creationId xmlns:a16="http://schemas.microsoft.com/office/drawing/2014/main" id="{268A4A0D-A4EF-B540-8F2C-F9874FB9739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79487" y="3381795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1463;p153" descr="switch-icon.png">
            <a:extLst>
              <a:ext uri="{FF2B5EF4-FFF2-40B4-BE49-F238E27FC236}">
                <a16:creationId xmlns:a16="http://schemas.microsoft.com/office/drawing/2014/main" id="{24E6C4BC-1D88-9340-AC37-F648112822F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92574" y="4073293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1463;p153" descr="switch-icon.png">
            <a:extLst>
              <a:ext uri="{FF2B5EF4-FFF2-40B4-BE49-F238E27FC236}">
                <a16:creationId xmlns:a16="http://schemas.microsoft.com/office/drawing/2014/main" id="{A652911E-C0C1-9041-BA8B-3324D34402B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57028" y="4890921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1463;p153" descr="switch-icon.png">
            <a:extLst>
              <a:ext uri="{FF2B5EF4-FFF2-40B4-BE49-F238E27FC236}">
                <a16:creationId xmlns:a16="http://schemas.microsoft.com/office/drawing/2014/main" id="{2601D87D-D601-DA4F-9B66-84E0D2E3F11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27072" y="3381795"/>
            <a:ext cx="1275598" cy="817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0A435F2-EB7D-5248-A437-3BD2BD5DD1E7}"/>
              </a:ext>
            </a:extLst>
          </p:cNvPr>
          <p:cNvCxnSpPr>
            <a:cxnSpLocks/>
          </p:cNvCxnSpPr>
          <p:nvPr/>
        </p:nvCxnSpPr>
        <p:spPr>
          <a:xfrm>
            <a:off x="9596082" y="4021442"/>
            <a:ext cx="0" cy="104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C631A6C-96AA-554E-8B9E-315048395998}"/>
              </a:ext>
            </a:extLst>
          </p:cNvPr>
          <p:cNvSpPr txBox="1"/>
          <p:nvPr/>
        </p:nvSpPr>
        <p:spPr>
          <a:xfrm>
            <a:off x="7999852" y="4523035"/>
            <a:ext cx="257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AB8C97-BDC7-C349-811D-D17C6EB5EEA0}"/>
              </a:ext>
            </a:extLst>
          </p:cNvPr>
          <p:cNvSpPr txBox="1"/>
          <p:nvPr/>
        </p:nvSpPr>
        <p:spPr>
          <a:xfrm>
            <a:off x="10394227" y="4273312"/>
            <a:ext cx="288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9BCA3D-2240-2349-9C61-F431D38B64DB}"/>
              </a:ext>
            </a:extLst>
          </p:cNvPr>
          <p:cNvSpPr txBox="1"/>
          <p:nvPr/>
        </p:nvSpPr>
        <p:spPr>
          <a:xfrm>
            <a:off x="9897350" y="433692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</a:t>
            </a: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AB311D56-28C2-8B40-A9C3-08DA75ADA4CF}"/>
              </a:ext>
            </a:extLst>
          </p:cNvPr>
          <p:cNvSpPr/>
          <p:nvPr/>
        </p:nvSpPr>
        <p:spPr>
          <a:xfrm>
            <a:off x="7791952" y="4096986"/>
            <a:ext cx="1411426" cy="938631"/>
          </a:xfrm>
          <a:custGeom>
            <a:avLst/>
            <a:gdLst>
              <a:gd name="connsiteX0" fmla="*/ 49136 w 1438549"/>
              <a:gd name="connsiteY0" fmla="*/ 0 h 957716"/>
              <a:gd name="connsiteX1" fmla="*/ 49136 w 1438549"/>
              <a:gd name="connsiteY1" fmla="*/ 760021 h 957716"/>
              <a:gd name="connsiteX2" fmla="*/ 559775 w 1438549"/>
              <a:gd name="connsiteY2" fmla="*/ 950026 h 957716"/>
              <a:gd name="connsiteX3" fmla="*/ 1438549 w 1438549"/>
              <a:gd name="connsiteY3" fmla="*/ 902525 h 957716"/>
              <a:gd name="connsiteX0" fmla="*/ 22479 w 1411892"/>
              <a:gd name="connsiteY0" fmla="*/ 0 h 957716"/>
              <a:gd name="connsiteX1" fmla="*/ 81856 w 1411892"/>
              <a:gd name="connsiteY1" fmla="*/ 760021 h 957716"/>
              <a:gd name="connsiteX2" fmla="*/ 533118 w 1411892"/>
              <a:gd name="connsiteY2" fmla="*/ 950026 h 957716"/>
              <a:gd name="connsiteX3" fmla="*/ 1411892 w 1411892"/>
              <a:gd name="connsiteY3" fmla="*/ 902525 h 957716"/>
              <a:gd name="connsiteX0" fmla="*/ 22013 w 1411426"/>
              <a:gd name="connsiteY0" fmla="*/ 0 h 938631"/>
              <a:gd name="connsiteX1" fmla="*/ 81390 w 1411426"/>
              <a:gd name="connsiteY1" fmla="*/ 760021 h 938631"/>
              <a:gd name="connsiteX2" fmla="*/ 520777 w 1411426"/>
              <a:gd name="connsiteY2" fmla="*/ 926275 h 938631"/>
              <a:gd name="connsiteX3" fmla="*/ 1411426 w 1411426"/>
              <a:gd name="connsiteY3" fmla="*/ 902525 h 938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1426" h="938631">
                <a:moveTo>
                  <a:pt x="22013" y="0"/>
                </a:moveTo>
                <a:cubicBezTo>
                  <a:pt x="-20541" y="300841"/>
                  <a:pt x="-1737" y="605642"/>
                  <a:pt x="81390" y="760021"/>
                </a:cubicBezTo>
                <a:cubicBezTo>
                  <a:pt x="164517" y="914400"/>
                  <a:pt x="299104" y="902524"/>
                  <a:pt x="520777" y="926275"/>
                </a:cubicBezTo>
                <a:cubicBezTo>
                  <a:pt x="742450" y="950026"/>
                  <a:pt x="1087823" y="938151"/>
                  <a:pt x="1411426" y="90252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C8DCE4C-FF2B-1944-A8C3-9230C8B57D01}"/>
              </a:ext>
            </a:extLst>
          </p:cNvPr>
          <p:cNvCxnSpPr/>
          <p:nvPr/>
        </p:nvCxnSpPr>
        <p:spPr>
          <a:xfrm>
            <a:off x="9856519" y="4199423"/>
            <a:ext cx="0" cy="7433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26F42E5-1F1F-3048-8009-44BF43045D8B}"/>
              </a:ext>
            </a:extLst>
          </p:cNvPr>
          <p:cNvCxnSpPr>
            <a:cxnSpLocks/>
          </p:cNvCxnSpPr>
          <p:nvPr/>
        </p:nvCxnSpPr>
        <p:spPr>
          <a:xfrm flipH="1">
            <a:off x="10088902" y="4482107"/>
            <a:ext cx="729519" cy="5049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8148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73773" y="1540511"/>
            <a:ext cx="3778145" cy="3795241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Central Office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897714" y="2915122"/>
            <a:ext cx="1046012" cy="1042043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OLT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266373" y="3956388"/>
            <a:ext cx="3086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</p:txBody>
      </p:sp>
      <p:sp>
        <p:nvSpPr>
          <p:cNvPr id="25" name="Oval 24"/>
          <p:cNvSpPr/>
          <p:nvPr/>
        </p:nvSpPr>
        <p:spPr>
          <a:xfrm>
            <a:off x="4571993" y="3357562"/>
            <a:ext cx="157163" cy="15716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>
            <a:endCxn id="5" idx="5"/>
          </p:cNvCxnSpPr>
          <p:nvPr/>
        </p:nvCxnSpPr>
        <p:spPr>
          <a:xfrm flipH="1" flipV="1">
            <a:off x="4706140" y="2091986"/>
            <a:ext cx="1191574" cy="11109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21" idx="1"/>
            <a:endCxn id="25" idx="6"/>
          </p:cNvCxnSpPr>
          <p:nvPr/>
        </p:nvCxnSpPr>
        <p:spPr>
          <a:xfrm flipH="1" flipV="1">
            <a:off x="4729156" y="3436143"/>
            <a:ext cx="116855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27" idx="7"/>
          </p:cNvCxnSpPr>
          <p:nvPr/>
        </p:nvCxnSpPr>
        <p:spPr>
          <a:xfrm flipH="1">
            <a:off x="4706140" y="3719757"/>
            <a:ext cx="1191574" cy="1201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3676630" y="2877025"/>
            <a:ext cx="157163" cy="15716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676630" y="3369637"/>
            <a:ext cx="157163" cy="15716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676630" y="3924791"/>
            <a:ext cx="157163" cy="15716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9" name="Group 98"/>
          <p:cNvGrpSpPr/>
          <p:nvPr/>
        </p:nvGrpSpPr>
        <p:grpSpPr>
          <a:xfrm>
            <a:off x="4223192" y="4571788"/>
            <a:ext cx="505964" cy="893619"/>
            <a:chOff x="4223192" y="4079415"/>
            <a:chExt cx="505964" cy="893619"/>
          </a:xfrm>
        </p:grpSpPr>
        <p:sp>
          <p:nvSpPr>
            <p:cNvPr id="27" name="Oval 26"/>
            <p:cNvSpPr/>
            <p:nvPr/>
          </p:nvSpPr>
          <p:spPr>
            <a:xfrm>
              <a:off x="4571993" y="4405805"/>
              <a:ext cx="157163" cy="157162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/>
            <p:cNvCxnSpPr>
              <a:stCxn id="27" idx="2"/>
            </p:cNvCxnSpPr>
            <p:nvPr/>
          </p:nvCxnSpPr>
          <p:spPr>
            <a:xfrm flipH="1" flipV="1">
              <a:off x="4223192" y="4079415"/>
              <a:ext cx="348801" cy="4049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27" idx="3"/>
            </p:cNvCxnSpPr>
            <p:nvPr/>
          </p:nvCxnSpPr>
          <p:spPr>
            <a:xfrm flipH="1">
              <a:off x="4223192" y="4539951"/>
              <a:ext cx="371817" cy="4330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/>
          <p:cNvGrpSpPr/>
          <p:nvPr/>
        </p:nvGrpSpPr>
        <p:grpSpPr>
          <a:xfrm>
            <a:off x="4223192" y="1594947"/>
            <a:ext cx="505964" cy="880550"/>
            <a:chOff x="4223192" y="2052157"/>
            <a:chExt cx="505964" cy="880550"/>
          </a:xfrm>
        </p:grpSpPr>
        <p:sp>
          <p:nvSpPr>
            <p:cNvPr id="5" name="Oval 4"/>
            <p:cNvSpPr/>
            <p:nvPr/>
          </p:nvSpPr>
          <p:spPr>
            <a:xfrm>
              <a:off x="4571993" y="2415050"/>
              <a:ext cx="157163" cy="157162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/>
            <p:cNvCxnSpPr>
              <a:stCxn id="5" idx="2"/>
            </p:cNvCxnSpPr>
            <p:nvPr/>
          </p:nvCxnSpPr>
          <p:spPr>
            <a:xfrm flipH="1">
              <a:off x="4223192" y="2493631"/>
              <a:ext cx="348801" cy="43907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endCxn id="5" idx="2"/>
            </p:cNvCxnSpPr>
            <p:nvPr/>
          </p:nvCxnSpPr>
          <p:spPr>
            <a:xfrm>
              <a:off x="4225916" y="2052157"/>
              <a:ext cx="346077" cy="4414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5" name="Straight Connector 64"/>
          <p:cNvCxnSpPr>
            <a:stCxn id="25" idx="2"/>
            <a:endCxn id="39" idx="5"/>
          </p:cNvCxnSpPr>
          <p:nvPr/>
        </p:nvCxnSpPr>
        <p:spPr>
          <a:xfrm flipH="1" flipV="1">
            <a:off x="3810777" y="3011171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25" idx="2"/>
            <a:endCxn id="40" idx="6"/>
          </p:cNvCxnSpPr>
          <p:nvPr/>
        </p:nvCxnSpPr>
        <p:spPr>
          <a:xfrm flipH="1">
            <a:off x="3833793" y="3436143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25" idx="2"/>
            <a:endCxn id="41" idx="7"/>
          </p:cNvCxnSpPr>
          <p:nvPr/>
        </p:nvCxnSpPr>
        <p:spPr>
          <a:xfrm flipH="1">
            <a:off x="3810777" y="3436143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520801" y="2321569"/>
            <a:ext cx="2197114" cy="2253298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80" name="Rectangle 79"/>
          <p:cNvSpPr/>
          <p:nvPr/>
        </p:nvSpPr>
        <p:spPr>
          <a:xfrm>
            <a:off x="1334948" y="2932707"/>
            <a:ext cx="1046012" cy="1042043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ONU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6266372" y="1902439"/>
            <a:ext cx="3086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</p:txBody>
      </p:sp>
      <p:cxnSp>
        <p:nvCxnSpPr>
          <p:cNvPr id="83" name="Straight Connector 82"/>
          <p:cNvCxnSpPr>
            <a:stCxn id="40" idx="2"/>
            <a:endCxn id="80" idx="3"/>
          </p:cNvCxnSpPr>
          <p:nvPr/>
        </p:nvCxnSpPr>
        <p:spPr>
          <a:xfrm flipH="1">
            <a:off x="2380960" y="3448218"/>
            <a:ext cx="1295670" cy="5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>
            <a:stCxn id="39" idx="2"/>
          </p:cNvCxnSpPr>
          <p:nvPr/>
        </p:nvCxnSpPr>
        <p:spPr>
          <a:xfrm flipH="1" flipV="1">
            <a:off x="3435930" y="2819994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>
            <a:stCxn id="39" idx="2"/>
          </p:cNvCxnSpPr>
          <p:nvPr/>
        </p:nvCxnSpPr>
        <p:spPr>
          <a:xfrm flipH="1">
            <a:off x="3435930" y="29556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>
            <a:stCxn id="41" idx="2"/>
          </p:cNvCxnSpPr>
          <p:nvPr/>
        </p:nvCxnSpPr>
        <p:spPr>
          <a:xfrm flipH="1" flipV="1">
            <a:off x="3435930" y="3851721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stCxn id="41" idx="2"/>
          </p:cNvCxnSpPr>
          <p:nvPr/>
        </p:nvCxnSpPr>
        <p:spPr>
          <a:xfrm flipH="1">
            <a:off x="3435930" y="4003372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>
            <a:stCxn id="40" idx="2"/>
          </p:cNvCxnSpPr>
          <p:nvPr/>
        </p:nvCxnSpPr>
        <p:spPr>
          <a:xfrm flipH="1" flipV="1">
            <a:off x="3449387" y="3270384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/>
          <p:cNvCxnSpPr>
            <a:stCxn id="40" idx="2"/>
          </p:cNvCxnSpPr>
          <p:nvPr/>
        </p:nvCxnSpPr>
        <p:spPr>
          <a:xfrm flipH="1">
            <a:off x="3456115" y="3448218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Right Brace 243"/>
          <p:cNvSpPr/>
          <p:nvPr/>
        </p:nvSpPr>
        <p:spPr>
          <a:xfrm rot="16200000">
            <a:off x="3915511" y="-1398840"/>
            <a:ext cx="384726" cy="530629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TextBox 244"/>
          <p:cNvSpPr txBox="1"/>
          <p:nvPr/>
        </p:nvSpPr>
        <p:spPr>
          <a:xfrm>
            <a:off x="2115251" y="637311"/>
            <a:ext cx="4001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Passive Optical Network (PON)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7719285" y="2927196"/>
            <a:ext cx="1046012" cy="1042043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BNG</a:t>
            </a:r>
          </a:p>
        </p:txBody>
      </p:sp>
      <p:cxnSp>
        <p:nvCxnSpPr>
          <p:cNvPr id="261" name="Straight Connector 260"/>
          <p:cNvCxnSpPr>
            <a:cxnSpLocks/>
            <a:stCxn id="21" idx="3"/>
            <a:endCxn id="255" idx="1"/>
          </p:cNvCxnSpPr>
          <p:nvPr/>
        </p:nvCxnSpPr>
        <p:spPr>
          <a:xfrm>
            <a:off x="6943726" y="3436144"/>
            <a:ext cx="775559" cy="1207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Arrow Connector 247"/>
          <p:cNvCxnSpPr>
            <a:cxnSpLocks/>
            <a:stCxn id="255" idx="3"/>
          </p:cNvCxnSpPr>
          <p:nvPr/>
        </p:nvCxnSpPr>
        <p:spPr>
          <a:xfrm>
            <a:off x="8765297" y="3448218"/>
            <a:ext cx="1405837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loud 42">
            <a:extLst>
              <a:ext uri="{FF2B5EF4-FFF2-40B4-BE49-F238E27FC236}">
                <a16:creationId xmlns:a16="http://schemas.microsoft.com/office/drawing/2014/main" id="{4C34E28B-6E39-9D43-AA95-8ED3A51A9C5E}"/>
              </a:ext>
            </a:extLst>
          </p:cNvPr>
          <p:cNvSpPr/>
          <p:nvPr/>
        </p:nvSpPr>
        <p:spPr>
          <a:xfrm>
            <a:off x="9832531" y="2748685"/>
            <a:ext cx="1929008" cy="1405353"/>
          </a:xfrm>
          <a:prstGeom prst="cloud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35044235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E8791C77-1080-5247-84B5-8377F9142EDC}"/>
              </a:ext>
            </a:extLst>
          </p:cNvPr>
          <p:cNvSpPr/>
          <p:nvPr/>
        </p:nvSpPr>
        <p:spPr>
          <a:xfrm>
            <a:off x="6560253" y="1968277"/>
            <a:ext cx="2827715" cy="2921442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Central Office</a:t>
            </a:r>
          </a:p>
        </p:txBody>
      </p:sp>
      <p:sp>
        <p:nvSpPr>
          <p:cNvPr id="244" name="Right Brace 243"/>
          <p:cNvSpPr/>
          <p:nvPr/>
        </p:nvSpPr>
        <p:spPr>
          <a:xfrm rot="16200000">
            <a:off x="4135824" y="-1923260"/>
            <a:ext cx="390873" cy="6036817"/>
          </a:xfrm>
          <a:prstGeom prst="rightBrace">
            <a:avLst>
              <a:gd name="adj1" fmla="val 43474"/>
              <a:gd name="adj2" fmla="val 5046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TextBox 244"/>
          <p:cNvSpPr txBox="1"/>
          <p:nvPr/>
        </p:nvSpPr>
        <p:spPr>
          <a:xfrm>
            <a:off x="2493958" y="447752"/>
            <a:ext cx="37406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Radio Access Network (RAN)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F6B07CF-039F-0A45-8CA0-B546B1363914}"/>
              </a:ext>
            </a:extLst>
          </p:cNvPr>
          <p:cNvCxnSpPr>
            <a:cxnSpLocks/>
            <a:stCxn id="9" idx="3"/>
            <a:endCxn id="40" idx="2"/>
          </p:cNvCxnSpPr>
          <p:nvPr/>
        </p:nvCxnSpPr>
        <p:spPr>
          <a:xfrm>
            <a:off x="8506282" y="3419172"/>
            <a:ext cx="1384124" cy="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loud 39">
            <a:extLst>
              <a:ext uri="{FF2B5EF4-FFF2-40B4-BE49-F238E27FC236}">
                <a16:creationId xmlns:a16="http://schemas.microsoft.com/office/drawing/2014/main" id="{BF6D4A76-7776-A34B-A84C-46E661C30F28}"/>
              </a:ext>
            </a:extLst>
          </p:cNvPr>
          <p:cNvSpPr/>
          <p:nvPr/>
        </p:nvSpPr>
        <p:spPr>
          <a:xfrm>
            <a:off x="9884423" y="2716496"/>
            <a:ext cx="1929008" cy="1405353"/>
          </a:xfrm>
          <a:prstGeom prst="cloud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Internet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3DF7B753-A1D4-9B4D-88DC-918ED6F99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735" y="1787198"/>
            <a:ext cx="637543" cy="10940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F1BC8DC-ECD9-D940-A146-0CCE4E634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321429" y="1744440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1B9E183-01B5-8745-8C3C-10A596D07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524512" y="2116520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6C99E6D-E205-A644-B9F8-6A99238C8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891623" y="1975611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7C3B406-8B09-284B-BE72-AC56BDDB5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051" y="2405176"/>
            <a:ext cx="637543" cy="10940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B830756-6BF6-934A-B32D-EE27715F9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816985" y="2820301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AF973424-557D-4440-8AFE-0EA57D98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645070" y="3275285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89CAE566-5F27-8342-9C90-9B9216B7C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992244" y="3419172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B68A04D9-8496-3A4D-8202-CE2DE94D9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39453" y="2697190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B8191DB9-B09D-344F-8027-E7532027E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144" y="4140701"/>
            <a:ext cx="637543" cy="10940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AB998E92-490E-3E4C-839D-A666E60CF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84576" y="4413138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1E6E258-E025-5942-986A-10B52E779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402547" y="4928475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0D37FA4B-EBA6-7A46-AC1F-E9AAA846C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633577" y="4748972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59E77F32-CAD9-8D44-969C-35484B045AE0}"/>
              </a:ext>
            </a:extLst>
          </p:cNvPr>
          <p:cNvSpPr txBox="1"/>
          <p:nvPr/>
        </p:nvSpPr>
        <p:spPr>
          <a:xfrm>
            <a:off x="3721688" y="3521506"/>
            <a:ext cx="1514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Backhaul Network</a:t>
            </a:r>
          </a:p>
        </p:txBody>
      </p:sp>
      <p:pic>
        <p:nvPicPr>
          <p:cNvPr id="74" name="Image" descr="Image">
            <a:extLst>
              <a:ext uri="{FF2B5EF4-FFF2-40B4-BE49-F238E27FC236}">
                <a16:creationId xmlns:a16="http://schemas.microsoft.com/office/drawing/2014/main" id="{17647267-C4F4-384D-B485-74AECFB0B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7648" y="2713865"/>
            <a:ext cx="293231" cy="29323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7" name="Image" descr="Image">
            <a:extLst>
              <a:ext uri="{FF2B5EF4-FFF2-40B4-BE49-F238E27FC236}">
                <a16:creationId xmlns:a16="http://schemas.microsoft.com/office/drawing/2014/main" id="{4D6E79B9-5F5B-DD40-B287-255FD2CC3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8948" y="3316265"/>
            <a:ext cx="293231" cy="29323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9" name="Image" descr="Image">
            <a:extLst>
              <a:ext uri="{FF2B5EF4-FFF2-40B4-BE49-F238E27FC236}">
                <a16:creationId xmlns:a16="http://schemas.microsoft.com/office/drawing/2014/main" id="{9E6F6915-C415-B14F-9A89-F2830D851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310" y="4992185"/>
            <a:ext cx="293231" cy="29323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5763324-079C-3846-9A73-4FFB60A63D13}"/>
              </a:ext>
            </a:extLst>
          </p:cNvPr>
          <p:cNvSpPr/>
          <p:nvPr/>
        </p:nvSpPr>
        <p:spPr>
          <a:xfrm>
            <a:off x="7485194" y="2898150"/>
            <a:ext cx="1021088" cy="104204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Mobile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Core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19BF50-7B53-9B47-B716-30B32097EC0A}"/>
              </a:ext>
            </a:extLst>
          </p:cNvPr>
          <p:cNvCxnSpPr>
            <a:stCxn id="9" idx="1"/>
            <a:endCxn id="74" idx="3"/>
          </p:cNvCxnSpPr>
          <p:nvPr/>
        </p:nvCxnSpPr>
        <p:spPr>
          <a:xfrm flipH="1" flipV="1">
            <a:off x="4310879" y="2860481"/>
            <a:ext cx="3174315" cy="558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6B681B4-B2CF-204C-A9E6-2F93F37FDAAF}"/>
              </a:ext>
            </a:extLst>
          </p:cNvPr>
          <p:cNvCxnSpPr>
            <a:cxnSpLocks/>
            <a:stCxn id="9" idx="1"/>
            <a:endCxn id="77" idx="3"/>
          </p:cNvCxnSpPr>
          <p:nvPr/>
        </p:nvCxnSpPr>
        <p:spPr>
          <a:xfrm flipH="1">
            <a:off x="2982179" y="3419172"/>
            <a:ext cx="4503015" cy="43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2EA3CDD-4C23-C74D-A49A-FE492B648AF4}"/>
              </a:ext>
            </a:extLst>
          </p:cNvPr>
          <p:cNvCxnSpPr>
            <a:cxnSpLocks/>
            <a:stCxn id="9" idx="1"/>
            <a:endCxn id="79" idx="3"/>
          </p:cNvCxnSpPr>
          <p:nvPr/>
        </p:nvCxnSpPr>
        <p:spPr>
          <a:xfrm flipH="1">
            <a:off x="2599541" y="3419172"/>
            <a:ext cx="4885653" cy="17196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8E24A80-3624-2B40-ACB2-EC538A2C48BB}"/>
              </a:ext>
            </a:extLst>
          </p:cNvPr>
          <p:cNvCxnSpPr>
            <a:cxnSpLocks/>
            <a:stCxn id="77" idx="0"/>
            <a:endCxn id="43" idx="2"/>
          </p:cNvCxnSpPr>
          <p:nvPr/>
        </p:nvCxnSpPr>
        <p:spPr>
          <a:xfrm flipV="1">
            <a:off x="2835564" y="2881206"/>
            <a:ext cx="1209943" cy="4350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DD3FB4ED-33C1-2244-A477-BDC3FB821A8D}"/>
              </a:ext>
            </a:extLst>
          </p:cNvPr>
          <p:cNvCxnSpPr>
            <a:cxnSpLocks/>
            <a:stCxn id="79" idx="3"/>
            <a:endCxn id="74" idx="2"/>
          </p:cNvCxnSpPr>
          <p:nvPr/>
        </p:nvCxnSpPr>
        <p:spPr>
          <a:xfrm flipV="1">
            <a:off x="2599541" y="3007096"/>
            <a:ext cx="1564723" cy="2131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EDD0E41-8C02-9B48-A10F-436F235858FE}"/>
              </a:ext>
            </a:extLst>
          </p:cNvPr>
          <p:cNvCxnSpPr>
            <a:cxnSpLocks/>
            <a:stCxn id="79" idx="0"/>
            <a:endCxn id="77" idx="2"/>
          </p:cNvCxnSpPr>
          <p:nvPr/>
        </p:nvCxnSpPr>
        <p:spPr>
          <a:xfrm flipV="1">
            <a:off x="2452926" y="3609496"/>
            <a:ext cx="382638" cy="13826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4" name="Picture 93">
            <a:extLst>
              <a:ext uri="{FF2B5EF4-FFF2-40B4-BE49-F238E27FC236}">
                <a16:creationId xmlns:a16="http://schemas.microsoft.com/office/drawing/2014/main" id="{1FE093DB-B74F-3843-88C2-97BBE2A4D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397341" y="3741568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B7F19408-6C24-E349-979B-E968B3BC2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744515" y="3885455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B8E8D477-2C44-3745-9B8C-80C252C95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087656" y="1989283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FF7DE5D-80C5-1042-983C-770F2F0C6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572880" y="1731516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174B6484-3590-874E-BB8E-B91519462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876802" y="2379677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39060419-A2A7-BA4D-A784-ABA67B415E68}"/>
              </a:ext>
            </a:extLst>
          </p:cNvPr>
          <p:cNvSpPr txBox="1"/>
          <p:nvPr/>
        </p:nvSpPr>
        <p:spPr>
          <a:xfrm>
            <a:off x="1812277" y="5310600"/>
            <a:ext cx="9556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</a:rPr>
              <a:t>Base Station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776A94E-3C52-C54E-B07A-3CAEA2FBCC74}"/>
              </a:ext>
            </a:extLst>
          </p:cNvPr>
          <p:cNvSpPr txBox="1"/>
          <p:nvPr/>
        </p:nvSpPr>
        <p:spPr>
          <a:xfrm>
            <a:off x="1421621" y="1654635"/>
            <a:ext cx="11893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</a:rPr>
              <a:t>User Equipment</a:t>
            </a:r>
          </a:p>
          <a:p>
            <a:r>
              <a:rPr lang="en-US" sz="1200" dirty="0">
                <a:solidFill>
                  <a:srgbClr val="000000"/>
                </a:solidFill>
              </a:rPr>
              <a:t>(UE)</a:t>
            </a:r>
          </a:p>
        </p:txBody>
      </p:sp>
      <p:pic>
        <p:nvPicPr>
          <p:cNvPr id="108" name="Image" descr="Image">
            <a:extLst>
              <a:ext uri="{FF2B5EF4-FFF2-40B4-BE49-F238E27FC236}">
                <a16:creationId xmlns:a16="http://schemas.microsoft.com/office/drawing/2014/main" id="{32D9599A-8B0A-F54E-A86F-553847788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4649" y="3272680"/>
            <a:ext cx="293231" cy="29323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2" name="Cloud 41">
            <a:extLst>
              <a:ext uri="{FF2B5EF4-FFF2-40B4-BE49-F238E27FC236}">
                <a16:creationId xmlns:a16="http://schemas.microsoft.com/office/drawing/2014/main" id="{AEA5E262-2D6B-3741-B428-9E880B07097E}"/>
              </a:ext>
            </a:extLst>
          </p:cNvPr>
          <p:cNvSpPr/>
          <p:nvPr/>
        </p:nvSpPr>
        <p:spPr>
          <a:xfrm>
            <a:off x="9890406" y="2713960"/>
            <a:ext cx="1929008" cy="1405353"/>
          </a:xfrm>
          <a:prstGeom prst="cloud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8257754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>
            <a:extLst>
              <a:ext uri="{FF2B5EF4-FFF2-40B4-BE49-F238E27FC236}">
                <a16:creationId xmlns:a16="http://schemas.microsoft.com/office/drawing/2014/main" id="{18E600CF-F3EE-054B-8CCF-1C21501E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1180" y="2065299"/>
            <a:ext cx="702822" cy="16571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E2DF81D3-FB2D-AE45-BCE9-982CCAB96684}"/>
              </a:ext>
            </a:extLst>
          </p:cNvPr>
          <p:cNvSpPr/>
          <p:nvPr/>
        </p:nvSpPr>
        <p:spPr>
          <a:xfrm>
            <a:off x="9525282" y="3082517"/>
            <a:ext cx="1186589" cy="63992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RF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Front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>
                <a:solidFill>
                  <a:schemeClr val="bg1"/>
                </a:solidFill>
              </a:rPr>
              <a:t>End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D4CCF7B-5343-AD4C-85FE-9FCB71F1688C}"/>
              </a:ext>
            </a:extLst>
          </p:cNvPr>
          <p:cNvSpPr/>
          <p:nvPr/>
        </p:nvSpPr>
        <p:spPr>
          <a:xfrm>
            <a:off x="7940515" y="3082517"/>
            <a:ext cx="1305764" cy="63992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D/A Conversion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0600C9E-7119-E743-80F3-2746097CB1F9}"/>
              </a:ext>
            </a:extLst>
          </p:cNvPr>
          <p:cNvSpPr/>
          <p:nvPr/>
        </p:nvSpPr>
        <p:spPr>
          <a:xfrm>
            <a:off x="6844618" y="3082517"/>
            <a:ext cx="799241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PHY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6334D06-8FA8-D24C-BD00-C9AF13DF4007}"/>
              </a:ext>
            </a:extLst>
          </p:cNvPr>
          <p:cNvSpPr/>
          <p:nvPr/>
        </p:nvSpPr>
        <p:spPr>
          <a:xfrm>
            <a:off x="5748722" y="3082517"/>
            <a:ext cx="799241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MAC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C19B488-C558-824C-B1A0-A2A5261BC989}"/>
              </a:ext>
            </a:extLst>
          </p:cNvPr>
          <p:cNvSpPr/>
          <p:nvPr/>
        </p:nvSpPr>
        <p:spPr>
          <a:xfrm>
            <a:off x="3556799" y="3082517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PDCP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A4189DF-32B3-7B44-880B-92022DB2869A}"/>
              </a:ext>
            </a:extLst>
          </p:cNvPr>
          <p:cNvSpPr/>
          <p:nvPr/>
        </p:nvSpPr>
        <p:spPr>
          <a:xfrm>
            <a:off x="2458935" y="2065488"/>
            <a:ext cx="799306" cy="6399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RRC</a:t>
            </a:r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97D58A12-4FB2-9F4C-B88D-AAB551B17278}"/>
              </a:ext>
            </a:extLst>
          </p:cNvPr>
          <p:cNvCxnSpPr>
            <a:cxnSpLocks/>
            <a:stCxn id="106" idx="3"/>
            <a:endCxn id="105" idx="1"/>
          </p:cNvCxnSpPr>
          <p:nvPr/>
        </p:nvCxnSpPr>
        <p:spPr>
          <a:xfrm>
            <a:off x="9246279" y="3402482"/>
            <a:ext cx="279003" cy="0"/>
          </a:xfrm>
          <a:prstGeom prst="straightConnector1">
            <a:avLst/>
          </a:prstGeom>
          <a:ln w="2540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54548D48-CD95-0A41-A867-DAFE5CE356AD}"/>
              </a:ext>
            </a:extLst>
          </p:cNvPr>
          <p:cNvCxnSpPr>
            <a:cxnSpLocks/>
            <a:stCxn id="107" idx="3"/>
            <a:endCxn id="106" idx="1"/>
          </p:cNvCxnSpPr>
          <p:nvPr/>
        </p:nvCxnSpPr>
        <p:spPr>
          <a:xfrm>
            <a:off x="7643860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6EF22B6-086D-8447-A62D-3E2DA8B41D4D}"/>
              </a:ext>
            </a:extLst>
          </p:cNvPr>
          <p:cNvCxnSpPr>
            <a:cxnSpLocks/>
          </p:cNvCxnSpPr>
          <p:nvPr/>
        </p:nvCxnSpPr>
        <p:spPr>
          <a:xfrm>
            <a:off x="6547963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A7F7F8B4-7760-3142-A4C0-832DF80D8A31}"/>
              </a:ext>
            </a:extLst>
          </p:cNvPr>
          <p:cNvCxnSpPr>
            <a:cxnSpLocks/>
            <a:stCxn id="110" idx="3"/>
          </p:cNvCxnSpPr>
          <p:nvPr/>
        </p:nvCxnSpPr>
        <p:spPr>
          <a:xfrm>
            <a:off x="4356106" y="3402482"/>
            <a:ext cx="296655" cy="3827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Elbow Connector 116">
            <a:extLst>
              <a:ext uri="{FF2B5EF4-FFF2-40B4-BE49-F238E27FC236}">
                <a16:creationId xmlns:a16="http://schemas.microsoft.com/office/drawing/2014/main" id="{B7B63AB9-1255-9349-9E6F-06C2BBDFC240}"/>
              </a:ext>
            </a:extLst>
          </p:cNvPr>
          <p:cNvCxnSpPr>
            <a:cxnSpLocks/>
          </p:cNvCxnSpPr>
          <p:nvPr/>
        </p:nvCxnSpPr>
        <p:spPr>
          <a:xfrm>
            <a:off x="3258242" y="2465662"/>
            <a:ext cx="298558" cy="797996"/>
          </a:xfrm>
          <a:prstGeom prst="bentConnector3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EB88A2A4-6BD7-C84D-BDE3-68169C82E9DB}"/>
              </a:ext>
            </a:extLst>
          </p:cNvPr>
          <p:cNvCxnSpPr>
            <a:cxnSpLocks/>
          </p:cNvCxnSpPr>
          <p:nvPr/>
        </p:nvCxnSpPr>
        <p:spPr>
          <a:xfrm>
            <a:off x="10707220" y="3402480"/>
            <a:ext cx="279003" cy="0"/>
          </a:xfrm>
          <a:prstGeom prst="straightConnector1">
            <a:avLst/>
          </a:prstGeom>
          <a:ln w="2540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4FBE0C53-3CFC-C447-AF9F-7923353E168C}"/>
              </a:ext>
            </a:extLst>
          </p:cNvPr>
          <p:cNvSpPr txBox="1"/>
          <p:nvPr/>
        </p:nvSpPr>
        <p:spPr>
          <a:xfrm>
            <a:off x="506858" y="2293077"/>
            <a:ext cx="1481987" cy="59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Mobile Core 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Control Plane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CDC23D1-6638-F346-8539-04EE1369C6BE}"/>
              </a:ext>
            </a:extLst>
          </p:cNvPr>
          <p:cNvSpPr txBox="1"/>
          <p:nvPr/>
        </p:nvSpPr>
        <p:spPr>
          <a:xfrm>
            <a:off x="518945" y="3424572"/>
            <a:ext cx="1412041" cy="59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Mobile Core 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User Plane</a:t>
            </a:r>
          </a:p>
        </p:txBody>
      </p:sp>
      <p:cxnSp>
        <p:nvCxnSpPr>
          <p:cNvPr id="122" name="Elbow Connector 121">
            <a:extLst>
              <a:ext uri="{FF2B5EF4-FFF2-40B4-BE49-F238E27FC236}">
                <a16:creationId xmlns:a16="http://schemas.microsoft.com/office/drawing/2014/main" id="{9FE882DC-FB87-3641-8125-3E30A28ADA1D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05935" y="2332000"/>
            <a:ext cx="795962" cy="705073"/>
          </a:xfrm>
          <a:prstGeom prst="bentConnector3">
            <a:avLst>
              <a:gd name="adj1" fmla="val 1188"/>
            </a:avLst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Elbow Connector 122">
            <a:extLst>
              <a:ext uri="{FF2B5EF4-FFF2-40B4-BE49-F238E27FC236}">
                <a16:creationId xmlns:a16="http://schemas.microsoft.com/office/drawing/2014/main" id="{440491CA-41FB-B34A-8067-7FF0B153C96D}"/>
              </a:ext>
            </a:extLst>
          </p:cNvPr>
          <p:cNvCxnSpPr>
            <a:cxnSpLocks/>
          </p:cNvCxnSpPr>
          <p:nvPr/>
        </p:nvCxnSpPr>
        <p:spPr>
          <a:xfrm>
            <a:off x="3980409" y="2286554"/>
            <a:ext cx="1106370" cy="792133"/>
          </a:xfrm>
          <a:prstGeom prst="bentConnector2">
            <a:avLst/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Elbow Connector 123">
            <a:extLst>
              <a:ext uri="{FF2B5EF4-FFF2-40B4-BE49-F238E27FC236}">
                <a16:creationId xmlns:a16="http://schemas.microsoft.com/office/drawing/2014/main" id="{96CEA5C4-7A82-9942-85D0-68C8747F90AF}"/>
              </a:ext>
            </a:extLst>
          </p:cNvPr>
          <p:cNvCxnSpPr>
            <a:cxnSpLocks/>
          </p:cNvCxnSpPr>
          <p:nvPr/>
        </p:nvCxnSpPr>
        <p:spPr>
          <a:xfrm>
            <a:off x="5129429" y="2286554"/>
            <a:ext cx="1106370" cy="792133"/>
          </a:xfrm>
          <a:prstGeom prst="bentConnector2">
            <a:avLst/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Elbow Connector 124">
            <a:extLst>
              <a:ext uri="{FF2B5EF4-FFF2-40B4-BE49-F238E27FC236}">
                <a16:creationId xmlns:a16="http://schemas.microsoft.com/office/drawing/2014/main" id="{B3CE793C-D1DA-3F48-88DB-2346929B2E80}"/>
              </a:ext>
            </a:extLst>
          </p:cNvPr>
          <p:cNvCxnSpPr>
            <a:cxnSpLocks/>
          </p:cNvCxnSpPr>
          <p:nvPr/>
        </p:nvCxnSpPr>
        <p:spPr>
          <a:xfrm>
            <a:off x="6282463" y="2286554"/>
            <a:ext cx="993800" cy="792132"/>
          </a:xfrm>
          <a:prstGeom prst="bentConnector3">
            <a:avLst>
              <a:gd name="adj1" fmla="val 99950"/>
            </a:avLst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DC85BA69-6677-9745-8600-FAD0661B3CF3}"/>
              </a:ext>
            </a:extLst>
          </p:cNvPr>
          <p:cNvSpPr txBox="1"/>
          <p:nvPr/>
        </p:nvSpPr>
        <p:spPr>
          <a:xfrm>
            <a:off x="4228216" y="1959537"/>
            <a:ext cx="70282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control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CE2927BD-BF24-0543-A138-0B6FBD8A2121}"/>
              </a:ext>
            </a:extLst>
          </p:cNvPr>
          <p:cNvSpPr/>
          <p:nvPr/>
        </p:nvSpPr>
        <p:spPr>
          <a:xfrm>
            <a:off x="4670092" y="3082517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RLC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B26040DF-A78E-D54A-B20E-237FF4950D0F}"/>
              </a:ext>
            </a:extLst>
          </p:cNvPr>
          <p:cNvCxnSpPr>
            <a:cxnSpLocks/>
          </p:cNvCxnSpPr>
          <p:nvPr/>
        </p:nvCxnSpPr>
        <p:spPr>
          <a:xfrm>
            <a:off x="5460733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DF9E8E17-BBE5-A344-B985-B82859B60D65}"/>
              </a:ext>
            </a:extLst>
          </p:cNvPr>
          <p:cNvSpPr txBox="1"/>
          <p:nvPr/>
        </p:nvSpPr>
        <p:spPr>
          <a:xfrm>
            <a:off x="3145498" y="4411265"/>
            <a:ext cx="162352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Other Base Stations</a:t>
            </a:r>
          </a:p>
          <a:p>
            <a:pPr algn="ctr"/>
            <a:r>
              <a:rPr lang="en-US" sz="1400" dirty="0"/>
              <a:t>(for Handover or </a:t>
            </a:r>
          </a:p>
          <a:p>
            <a:pPr algn="ctr"/>
            <a:r>
              <a:rPr lang="en-US" sz="1400" dirty="0"/>
              <a:t>Link Aggregation)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9CD6B071-1EAA-2540-B841-270B9AD608D5}"/>
              </a:ext>
            </a:extLst>
          </p:cNvPr>
          <p:cNvSpPr/>
          <p:nvPr/>
        </p:nvSpPr>
        <p:spPr>
          <a:xfrm>
            <a:off x="623568" y="1876927"/>
            <a:ext cx="1110902" cy="2286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>
                <a:solidFill>
                  <a:sysClr val="windowText" lastClr="000000"/>
                </a:solidFill>
              </a:rPr>
              <a:t>Mobile</a:t>
            </a:r>
          </a:p>
          <a:p>
            <a:pPr algn="ctr">
              <a:lnSpc>
                <a:spcPct val="80000"/>
              </a:lnSpc>
            </a:pPr>
            <a:r>
              <a:rPr lang="en-US" sz="1600" dirty="0">
                <a:solidFill>
                  <a:sysClr val="windowText" lastClr="000000"/>
                </a:solidFill>
              </a:rPr>
              <a:t>Core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80AC7BDC-64B0-A04C-9399-1E6987B62711}"/>
              </a:ext>
            </a:extLst>
          </p:cNvPr>
          <p:cNvSpPr/>
          <p:nvPr/>
        </p:nvSpPr>
        <p:spPr>
          <a:xfrm>
            <a:off x="795805" y="2065299"/>
            <a:ext cx="799306" cy="6399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Control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Plane</a:t>
            </a: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E0DEFF38-B271-7949-B7B5-D106A5B4DA79}"/>
              </a:ext>
            </a:extLst>
          </p:cNvPr>
          <p:cNvCxnSpPr>
            <a:cxnSpLocks/>
            <a:stCxn id="136" idx="3"/>
            <a:endCxn id="111" idx="1"/>
          </p:cNvCxnSpPr>
          <p:nvPr/>
        </p:nvCxnSpPr>
        <p:spPr>
          <a:xfrm>
            <a:off x="1595111" y="2385263"/>
            <a:ext cx="863824" cy="189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C60390A-3F0E-7045-B686-0109FD4C198D}"/>
              </a:ext>
            </a:extLst>
          </p:cNvPr>
          <p:cNvSpPr/>
          <p:nvPr/>
        </p:nvSpPr>
        <p:spPr>
          <a:xfrm>
            <a:off x="789599" y="3293166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User</a:t>
            </a:r>
          </a:p>
          <a:p>
            <a:pPr algn="ctr"/>
            <a:r>
              <a:rPr lang="en-US" sz="1400" dirty="0">
                <a:solidFill>
                  <a:schemeClr val="tx2"/>
                </a:solidFill>
              </a:rPr>
              <a:t>Plane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E230D404-64BC-E242-81CD-8691DBEA3A95}"/>
              </a:ext>
            </a:extLst>
          </p:cNvPr>
          <p:cNvCxnSpPr>
            <a:cxnSpLocks/>
            <a:stCxn id="137" idx="3"/>
          </p:cNvCxnSpPr>
          <p:nvPr/>
        </p:nvCxnSpPr>
        <p:spPr>
          <a:xfrm>
            <a:off x="1588905" y="3613130"/>
            <a:ext cx="1967894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B2128A3F-1563-DB47-ABFC-166E7B7FF939}"/>
              </a:ext>
            </a:extLst>
          </p:cNvPr>
          <p:cNvSpPr/>
          <p:nvPr/>
        </p:nvSpPr>
        <p:spPr>
          <a:xfrm>
            <a:off x="2047696" y="1876927"/>
            <a:ext cx="9520736" cy="228600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80000"/>
              </a:lnSpc>
            </a:pPr>
            <a:r>
              <a:rPr lang="en-US" sz="1600" dirty="0" err="1">
                <a:solidFill>
                  <a:sysClr val="windowText" lastClr="000000"/>
                </a:solidFill>
              </a:rPr>
              <a:t>Basestation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6BC3E69-9995-FA40-A09E-7B182AEE0ABC}"/>
              </a:ext>
            </a:extLst>
          </p:cNvPr>
          <p:cNvCxnSpPr>
            <a:cxnSpLocks/>
            <a:stCxn id="110" idx="2"/>
            <a:endCxn id="132" idx="0"/>
          </p:cNvCxnSpPr>
          <p:nvPr/>
        </p:nvCxnSpPr>
        <p:spPr>
          <a:xfrm>
            <a:off x="3956452" y="3722444"/>
            <a:ext cx="807" cy="688821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5886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 104">
            <a:extLst>
              <a:ext uri="{FF2B5EF4-FFF2-40B4-BE49-F238E27FC236}">
                <a16:creationId xmlns:a16="http://schemas.microsoft.com/office/drawing/2014/main" id="{E2DF81D3-FB2D-AE45-BCE9-982CCAB96684}"/>
              </a:ext>
            </a:extLst>
          </p:cNvPr>
          <p:cNvSpPr/>
          <p:nvPr/>
        </p:nvSpPr>
        <p:spPr>
          <a:xfrm>
            <a:off x="9525282" y="3082517"/>
            <a:ext cx="1186589" cy="63992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RF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Front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>
                <a:solidFill>
                  <a:schemeClr val="bg1"/>
                </a:solidFill>
              </a:rPr>
              <a:t>End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D4CCF7B-5343-AD4C-85FE-9FCB71F1688C}"/>
              </a:ext>
            </a:extLst>
          </p:cNvPr>
          <p:cNvSpPr/>
          <p:nvPr/>
        </p:nvSpPr>
        <p:spPr>
          <a:xfrm>
            <a:off x="7940515" y="3082517"/>
            <a:ext cx="1305764" cy="63992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D/A Conversion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0600C9E-7119-E743-80F3-2746097CB1F9}"/>
              </a:ext>
            </a:extLst>
          </p:cNvPr>
          <p:cNvSpPr/>
          <p:nvPr/>
        </p:nvSpPr>
        <p:spPr>
          <a:xfrm>
            <a:off x="6844618" y="3082517"/>
            <a:ext cx="799241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PHY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6334D06-8FA8-D24C-BD00-C9AF13DF4007}"/>
              </a:ext>
            </a:extLst>
          </p:cNvPr>
          <p:cNvSpPr/>
          <p:nvPr/>
        </p:nvSpPr>
        <p:spPr>
          <a:xfrm>
            <a:off x="5748722" y="3082517"/>
            <a:ext cx="799241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MAC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C19B488-C558-824C-B1A0-A2A5261BC989}"/>
              </a:ext>
            </a:extLst>
          </p:cNvPr>
          <p:cNvSpPr/>
          <p:nvPr/>
        </p:nvSpPr>
        <p:spPr>
          <a:xfrm>
            <a:off x="3556799" y="3082517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PDCP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A4189DF-32B3-7B44-880B-92022DB2869A}"/>
              </a:ext>
            </a:extLst>
          </p:cNvPr>
          <p:cNvSpPr/>
          <p:nvPr/>
        </p:nvSpPr>
        <p:spPr>
          <a:xfrm>
            <a:off x="2458935" y="1982363"/>
            <a:ext cx="799306" cy="6399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RRC</a:t>
            </a:r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97D58A12-4FB2-9F4C-B88D-AAB551B17278}"/>
              </a:ext>
            </a:extLst>
          </p:cNvPr>
          <p:cNvCxnSpPr>
            <a:cxnSpLocks/>
            <a:stCxn id="106" idx="3"/>
            <a:endCxn id="105" idx="1"/>
          </p:cNvCxnSpPr>
          <p:nvPr/>
        </p:nvCxnSpPr>
        <p:spPr>
          <a:xfrm>
            <a:off x="9246279" y="3402482"/>
            <a:ext cx="279003" cy="0"/>
          </a:xfrm>
          <a:prstGeom prst="straightConnector1">
            <a:avLst/>
          </a:prstGeom>
          <a:ln w="2540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54548D48-CD95-0A41-A867-DAFE5CE356AD}"/>
              </a:ext>
            </a:extLst>
          </p:cNvPr>
          <p:cNvCxnSpPr>
            <a:cxnSpLocks/>
            <a:stCxn id="107" idx="3"/>
            <a:endCxn id="106" idx="1"/>
          </p:cNvCxnSpPr>
          <p:nvPr/>
        </p:nvCxnSpPr>
        <p:spPr>
          <a:xfrm>
            <a:off x="7643860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6EF22B6-086D-8447-A62D-3E2DA8B41D4D}"/>
              </a:ext>
            </a:extLst>
          </p:cNvPr>
          <p:cNvCxnSpPr>
            <a:cxnSpLocks/>
          </p:cNvCxnSpPr>
          <p:nvPr/>
        </p:nvCxnSpPr>
        <p:spPr>
          <a:xfrm>
            <a:off x="6547963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A7F7F8B4-7760-3142-A4C0-832DF80D8A31}"/>
              </a:ext>
            </a:extLst>
          </p:cNvPr>
          <p:cNvCxnSpPr>
            <a:cxnSpLocks/>
            <a:stCxn id="110" idx="3"/>
          </p:cNvCxnSpPr>
          <p:nvPr/>
        </p:nvCxnSpPr>
        <p:spPr>
          <a:xfrm>
            <a:off x="4356106" y="3402482"/>
            <a:ext cx="296655" cy="3827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Elbow Connector 116">
            <a:extLst>
              <a:ext uri="{FF2B5EF4-FFF2-40B4-BE49-F238E27FC236}">
                <a16:creationId xmlns:a16="http://schemas.microsoft.com/office/drawing/2014/main" id="{B7B63AB9-1255-9349-9E6F-06C2BBDFC240}"/>
              </a:ext>
            </a:extLst>
          </p:cNvPr>
          <p:cNvCxnSpPr>
            <a:cxnSpLocks/>
          </p:cNvCxnSpPr>
          <p:nvPr/>
        </p:nvCxnSpPr>
        <p:spPr>
          <a:xfrm>
            <a:off x="3258242" y="2465662"/>
            <a:ext cx="298558" cy="797996"/>
          </a:xfrm>
          <a:prstGeom prst="bentConnector3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EB88A2A4-6BD7-C84D-BDE3-68169C82E9DB}"/>
              </a:ext>
            </a:extLst>
          </p:cNvPr>
          <p:cNvCxnSpPr>
            <a:cxnSpLocks/>
          </p:cNvCxnSpPr>
          <p:nvPr/>
        </p:nvCxnSpPr>
        <p:spPr>
          <a:xfrm>
            <a:off x="10707220" y="3402480"/>
            <a:ext cx="279003" cy="0"/>
          </a:xfrm>
          <a:prstGeom prst="straightConnector1">
            <a:avLst/>
          </a:prstGeom>
          <a:ln w="2540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4FBE0C53-3CFC-C447-AF9F-7923353E168C}"/>
              </a:ext>
            </a:extLst>
          </p:cNvPr>
          <p:cNvSpPr txBox="1"/>
          <p:nvPr/>
        </p:nvSpPr>
        <p:spPr>
          <a:xfrm>
            <a:off x="506858" y="2293077"/>
            <a:ext cx="1481987" cy="59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Mobile Core 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Control Plane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CDC23D1-6638-F346-8539-04EE1369C6BE}"/>
              </a:ext>
            </a:extLst>
          </p:cNvPr>
          <p:cNvSpPr txBox="1"/>
          <p:nvPr/>
        </p:nvSpPr>
        <p:spPr>
          <a:xfrm>
            <a:off x="518945" y="3424572"/>
            <a:ext cx="1412041" cy="59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Mobile Core 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User Plane</a:t>
            </a:r>
          </a:p>
        </p:txBody>
      </p:sp>
      <p:cxnSp>
        <p:nvCxnSpPr>
          <p:cNvPr id="122" name="Elbow Connector 121">
            <a:extLst>
              <a:ext uri="{FF2B5EF4-FFF2-40B4-BE49-F238E27FC236}">
                <a16:creationId xmlns:a16="http://schemas.microsoft.com/office/drawing/2014/main" id="{9FE882DC-FB87-3641-8125-3E30A28ADA1D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05935" y="2332000"/>
            <a:ext cx="795962" cy="705073"/>
          </a:xfrm>
          <a:prstGeom prst="bentConnector3">
            <a:avLst>
              <a:gd name="adj1" fmla="val 1188"/>
            </a:avLst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Elbow Connector 122">
            <a:extLst>
              <a:ext uri="{FF2B5EF4-FFF2-40B4-BE49-F238E27FC236}">
                <a16:creationId xmlns:a16="http://schemas.microsoft.com/office/drawing/2014/main" id="{440491CA-41FB-B34A-8067-7FF0B153C96D}"/>
              </a:ext>
            </a:extLst>
          </p:cNvPr>
          <p:cNvCxnSpPr>
            <a:cxnSpLocks/>
          </p:cNvCxnSpPr>
          <p:nvPr/>
        </p:nvCxnSpPr>
        <p:spPr>
          <a:xfrm>
            <a:off x="3980409" y="2286554"/>
            <a:ext cx="1106370" cy="792133"/>
          </a:xfrm>
          <a:prstGeom prst="bentConnector2">
            <a:avLst/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Elbow Connector 123">
            <a:extLst>
              <a:ext uri="{FF2B5EF4-FFF2-40B4-BE49-F238E27FC236}">
                <a16:creationId xmlns:a16="http://schemas.microsoft.com/office/drawing/2014/main" id="{96CEA5C4-7A82-9942-85D0-68C8747F90AF}"/>
              </a:ext>
            </a:extLst>
          </p:cNvPr>
          <p:cNvCxnSpPr>
            <a:cxnSpLocks/>
          </p:cNvCxnSpPr>
          <p:nvPr/>
        </p:nvCxnSpPr>
        <p:spPr>
          <a:xfrm>
            <a:off x="5129429" y="2286554"/>
            <a:ext cx="1106370" cy="792133"/>
          </a:xfrm>
          <a:prstGeom prst="bentConnector2">
            <a:avLst/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Elbow Connector 124">
            <a:extLst>
              <a:ext uri="{FF2B5EF4-FFF2-40B4-BE49-F238E27FC236}">
                <a16:creationId xmlns:a16="http://schemas.microsoft.com/office/drawing/2014/main" id="{B3CE793C-D1DA-3F48-88DB-2346929B2E80}"/>
              </a:ext>
            </a:extLst>
          </p:cNvPr>
          <p:cNvCxnSpPr>
            <a:cxnSpLocks/>
          </p:cNvCxnSpPr>
          <p:nvPr/>
        </p:nvCxnSpPr>
        <p:spPr>
          <a:xfrm>
            <a:off x="6282463" y="2286554"/>
            <a:ext cx="993800" cy="792132"/>
          </a:xfrm>
          <a:prstGeom prst="bentConnector3">
            <a:avLst>
              <a:gd name="adj1" fmla="val 99950"/>
            </a:avLst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DC85BA69-6677-9745-8600-FAD0661B3CF3}"/>
              </a:ext>
            </a:extLst>
          </p:cNvPr>
          <p:cNvSpPr txBox="1"/>
          <p:nvPr/>
        </p:nvSpPr>
        <p:spPr>
          <a:xfrm>
            <a:off x="4228216" y="1959537"/>
            <a:ext cx="70282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control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CE2927BD-BF24-0543-A138-0B6FBD8A2121}"/>
              </a:ext>
            </a:extLst>
          </p:cNvPr>
          <p:cNvSpPr/>
          <p:nvPr/>
        </p:nvSpPr>
        <p:spPr>
          <a:xfrm>
            <a:off x="4670092" y="3082517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RLC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B26040DF-A78E-D54A-B20E-237FF4950D0F}"/>
              </a:ext>
            </a:extLst>
          </p:cNvPr>
          <p:cNvCxnSpPr>
            <a:cxnSpLocks/>
          </p:cNvCxnSpPr>
          <p:nvPr/>
        </p:nvCxnSpPr>
        <p:spPr>
          <a:xfrm>
            <a:off x="5460733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Rectangle 134">
            <a:extLst>
              <a:ext uri="{FF2B5EF4-FFF2-40B4-BE49-F238E27FC236}">
                <a16:creationId xmlns:a16="http://schemas.microsoft.com/office/drawing/2014/main" id="{9CD6B071-1EAA-2540-B841-270B9AD608D5}"/>
              </a:ext>
            </a:extLst>
          </p:cNvPr>
          <p:cNvSpPr/>
          <p:nvPr/>
        </p:nvSpPr>
        <p:spPr>
          <a:xfrm>
            <a:off x="623568" y="1727304"/>
            <a:ext cx="1110902" cy="243562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>
                <a:solidFill>
                  <a:sysClr val="windowText" lastClr="000000"/>
                </a:solidFill>
              </a:rPr>
              <a:t>Mobile</a:t>
            </a:r>
          </a:p>
          <a:p>
            <a:pPr algn="ctr">
              <a:lnSpc>
                <a:spcPct val="80000"/>
              </a:lnSpc>
            </a:pPr>
            <a:r>
              <a:rPr lang="en-US" sz="1600" dirty="0">
                <a:solidFill>
                  <a:sysClr val="windowText" lastClr="000000"/>
                </a:solidFill>
              </a:rPr>
              <a:t>Core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80AC7BDC-64B0-A04C-9399-1E6987B62711}"/>
              </a:ext>
            </a:extLst>
          </p:cNvPr>
          <p:cNvSpPr/>
          <p:nvPr/>
        </p:nvSpPr>
        <p:spPr>
          <a:xfrm>
            <a:off x="795805" y="1982174"/>
            <a:ext cx="799306" cy="6399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Control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Plane</a:t>
            </a: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E0DEFF38-B271-7949-B7B5-D106A5B4DA79}"/>
              </a:ext>
            </a:extLst>
          </p:cNvPr>
          <p:cNvCxnSpPr>
            <a:cxnSpLocks/>
            <a:stCxn id="136" idx="3"/>
            <a:endCxn id="111" idx="1"/>
          </p:cNvCxnSpPr>
          <p:nvPr/>
        </p:nvCxnSpPr>
        <p:spPr>
          <a:xfrm>
            <a:off x="1595111" y="2302138"/>
            <a:ext cx="863824" cy="189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C60390A-3F0E-7045-B686-0109FD4C198D}"/>
              </a:ext>
            </a:extLst>
          </p:cNvPr>
          <p:cNvSpPr/>
          <p:nvPr/>
        </p:nvSpPr>
        <p:spPr>
          <a:xfrm>
            <a:off x="789599" y="3257541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User</a:t>
            </a:r>
          </a:p>
          <a:p>
            <a:pPr algn="ctr"/>
            <a:r>
              <a:rPr lang="en-US" sz="1400" dirty="0">
                <a:solidFill>
                  <a:schemeClr val="tx2"/>
                </a:solidFill>
              </a:rPr>
              <a:t>Plane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E230D404-64BC-E242-81CD-8691DBEA3A95}"/>
              </a:ext>
            </a:extLst>
          </p:cNvPr>
          <p:cNvCxnSpPr>
            <a:cxnSpLocks/>
            <a:stCxn id="137" idx="3"/>
          </p:cNvCxnSpPr>
          <p:nvPr/>
        </p:nvCxnSpPr>
        <p:spPr>
          <a:xfrm>
            <a:off x="1588905" y="3577505"/>
            <a:ext cx="1967894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3B2CF40-1916-AA4C-B76E-3CCBAFB0D246}"/>
              </a:ext>
            </a:extLst>
          </p:cNvPr>
          <p:cNvSpPr/>
          <p:nvPr/>
        </p:nvSpPr>
        <p:spPr>
          <a:xfrm>
            <a:off x="7172793" y="1720516"/>
            <a:ext cx="4395639" cy="243562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Radio Unit (RU)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7123BF-E1C1-FE47-A3B8-93E667DE682E}"/>
              </a:ext>
            </a:extLst>
          </p:cNvPr>
          <p:cNvSpPr/>
          <p:nvPr/>
        </p:nvSpPr>
        <p:spPr>
          <a:xfrm>
            <a:off x="4520776" y="1720516"/>
            <a:ext cx="2585514" cy="243562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Distributed Unit (DU)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0CEFB32-E59F-9542-9005-EF90B66D0879}"/>
              </a:ext>
            </a:extLst>
          </p:cNvPr>
          <p:cNvSpPr/>
          <p:nvPr/>
        </p:nvSpPr>
        <p:spPr>
          <a:xfrm>
            <a:off x="2322856" y="1727304"/>
            <a:ext cx="2131418" cy="243562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Central Unit (CU)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21000CFF-4CE7-C54F-9BF7-5A0A03C89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0608" y="2065299"/>
            <a:ext cx="702822" cy="16571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79169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Cloud 67">
            <a:extLst>
              <a:ext uri="{FF2B5EF4-FFF2-40B4-BE49-F238E27FC236}">
                <a16:creationId xmlns:a16="http://schemas.microsoft.com/office/drawing/2014/main" id="{910DECC7-D726-784B-AA62-BDDCE84F58DD}"/>
              </a:ext>
            </a:extLst>
          </p:cNvPr>
          <p:cNvSpPr/>
          <p:nvPr/>
        </p:nvSpPr>
        <p:spPr>
          <a:xfrm>
            <a:off x="5255935" y="1204220"/>
            <a:ext cx="1394307" cy="902286"/>
          </a:xfrm>
          <a:prstGeom prst="cloud">
            <a:avLst/>
          </a:prstGeom>
          <a:noFill/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67" dirty="0">
              <a:solidFill>
                <a:schemeClr val="bg1"/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F820F0A-D50C-B04A-AF0C-9AE69CB2D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737" y="335859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347DC148-4643-2240-B61C-2028D3645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509" y="371807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EE5F724-26CC-FA4F-A613-52C4B3A05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1853" y="335859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FEA4D24-4972-994D-AEE7-41324BB91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625" y="371807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3D45064-044F-2140-82B5-6DBE3C8F7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198" y="335859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19D4616D-FC30-2746-AF09-39D51832F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2426" y="371807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D18DB82-E646-754B-B4B1-354D88289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310" y="335859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1411B64-BF4F-3249-9FBD-A1623FA66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656" y="371807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81892C0-0AB1-E14B-B212-114896D30CE7}"/>
              </a:ext>
            </a:extLst>
          </p:cNvPr>
          <p:cNvSpPr txBox="1"/>
          <p:nvPr/>
        </p:nvSpPr>
        <p:spPr>
          <a:xfrm>
            <a:off x="3555146" y="4034016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45ACA5-7AC6-7846-8E17-85A4D04DFF18}"/>
              </a:ext>
            </a:extLst>
          </p:cNvPr>
          <p:cNvSpPr txBox="1"/>
          <p:nvPr/>
        </p:nvSpPr>
        <p:spPr>
          <a:xfrm>
            <a:off x="3953012" y="4393497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69F7A85-737A-7C40-B5F5-DF9C4BA5D34C}"/>
              </a:ext>
            </a:extLst>
          </p:cNvPr>
          <p:cNvSpPr txBox="1"/>
          <p:nvPr/>
        </p:nvSpPr>
        <p:spPr>
          <a:xfrm>
            <a:off x="5101013" y="4393497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F08FB1B-861E-8D4E-BE2A-6840DFF47D36}"/>
              </a:ext>
            </a:extLst>
          </p:cNvPr>
          <p:cNvSpPr txBox="1"/>
          <p:nvPr/>
        </p:nvSpPr>
        <p:spPr>
          <a:xfrm>
            <a:off x="4688103" y="4034016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5E9058A-6356-C64F-B78D-A866B44270B1}"/>
              </a:ext>
            </a:extLst>
          </p:cNvPr>
          <p:cNvSpPr txBox="1"/>
          <p:nvPr/>
        </p:nvSpPr>
        <p:spPr>
          <a:xfrm>
            <a:off x="6951491" y="4034016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68679F9-AFF1-F147-94BE-4AA5FEA32249}"/>
              </a:ext>
            </a:extLst>
          </p:cNvPr>
          <p:cNvSpPr txBox="1"/>
          <p:nvPr/>
        </p:nvSpPr>
        <p:spPr>
          <a:xfrm>
            <a:off x="8084444" y="4034016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4F9689E-966F-1E42-94D7-55573311BC12}"/>
              </a:ext>
            </a:extLst>
          </p:cNvPr>
          <p:cNvSpPr txBox="1"/>
          <p:nvPr/>
        </p:nvSpPr>
        <p:spPr>
          <a:xfrm>
            <a:off x="6540752" y="4393497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23B29C3-5E44-EB42-8184-D47DFAEBC7CE}"/>
              </a:ext>
            </a:extLst>
          </p:cNvPr>
          <p:cNvSpPr txBox="1"/>
          <p:nvPr/>
        </p:nvSpPr>
        <p:spPr>
          <a:xfrm>
            <a:off x="7688753" y="4393497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EFD66A4-F77D-A644-8776-3F920734919D}"/>
              </a:ext>
            </a:extLst>
          </p:cNvPr>
          <p:cNvSpPr/>
          <p:nvPr/>
        </p:nvSpPr>
        <p:spPr>
          <a:xfrm>
            <a:off x="3754999" y="2607984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1B936D2-3C9A-0442-B000-D805B2E84CC9}"/>
              </a:ext>
            </a:extLst>
          </p:cNvPr>
          <p:cNvSpPr/>
          <p:nvPr/>
        </p:nvSpPr>
        <p:spPr>
          <a:xfrm>
            <a:off x="5053008" y="2607988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77192C3-C64C-2E4E-8CFF-E82BAC13F983}"/>
              </a:ext>
            </a:extLst>
          </p:cNvPr>
          <p:cNvSpPr/>
          <p:nvPr/>
        </p:nvSpPr>
        <p:spPr>
          <a:xfrm>
            <a:off x="6319630" y="2607984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E663A06-FC48-1B4A-BCF8-01CBE6CBE284}"/>
              </a:ext>
            </a:extLst>
          </p:cNvPr>
          <p:cNvSpPr/>
          <p:nvPr/>
        </p:nvSpPr>
        <p:spPr>
          <a:xfrm>
            <a:off x="7589377" y="2607984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7442EAC-CD0A-0547-91C2-DDB03D5C243B}"/>
              </a:ext>
            </a:extLst>
          </p:cNvPr>
          <p:cNvCxnSpPr>
            <a:stCxn id="51" idx="2"/>
            <a:endCxn id="33" idx="0"/>
          </p:cNvCxnSpPr>
          <p:nvPr/>
        </p:nvCxnSpPr>
        <p:spPr>
          <a:xfrm flipH="1">
            <a:off x="3658070" y="3010756"/>
            <a:ext cx="343867" cy="347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C4C22A8-114D-C641-8ABA-772B6649B476}"/>
              </a:ext>
            </a:extLst>
          </p:cNvPr>
          <p:cNvCxnSpPr>
            <a:stCxn id="51" idx="2"/>
            <a:endCxn id="36" idx="0"/>
          </p:cNvCxnSpPr>
          <p:nvPr/>
        </p:nvCxnSpPr>
        <p:spPr>
          <a:xfrm>
            <a:off x="4001937" y="3010756"/>
            <a:ext cx="58905" cy="7073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706A102-8D4E-DA48-9911-DA69DE20A8B8}"/>
              </a:ext>
            </a:extLst>
          </p:cNvPr>
          <p:cNvCxnSpPr>
            <a:stCxn id="52" idx="2"/>
            <a:endCxn id="37" idx="0"/>
          </p:cNvCxnSpPr>
          <p:nvPr/>
        </p:nvCxnSpPr>
        <p:spPr>
          <a:xfrm flipH="1">
            <a:off x="4790186" y="3010760"/>
            <a:ext cx="509760" cy="3478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9E74B2-F3E2-7B40-A6C7-BEC28A37BDCC}"/>
              </a:ext>
            </a:extLst>
          </p:cNvPr>
          <p:cNvCxnSpPr>
            <a:stCxn id="52" idx="2"/>
            <a:endCxn id="38" idx="0"/>
          </p:cNvCxnSpPr>
          <p:nvPr/>
        </p:nvCxnSpPr>
        <p:spPr>
          <a:xfrm flipH="1">
            <a:off x="5192958" y="3010760"/>
            <a:ext cx="106988" cy="7073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70CBAB9-2887-0842-95F6-D3322B3DAAF0}"/>
              </a:ext>
            </a:extLst>
          </p:cNvPr>
          <p:cNvCxnSpPr>
            <a:stCxn id="53" idx="2"/>
            <a:endCxn id="40" idx="0"/>
          </p:cNvCxnSpPr>
          <p:nvPr/>
        </p:nvCxnSpPr>
        <p:spPr>
          <a:xfrm>
            <a:off x="6566568" y="3010756"/>
            <a:ext cx="74191" cy="7073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C9CAD89-ABE5-524A-A31D-11B264422405}"/>
              </a:ext>
            </a:extLst>
          </p:cNvPr>
          <p:cNvCxnSpPr>
            <a:stCxn id="53" idx="2"/>
            <a:endCxn id="39" idx="0"/>
          </p:cNvCxnSpPr>
          <p:nvPr/>
        </p:nvCxnSpPr>
        <p:spPr>
          <a:xfrm>
            <a:off x="6566568" y="3010756"/>
            <a:ext cx="476963" cy="347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927315C-BCB5-1744-8C2D-5EADDCCC6DF2}"/>
              </a:ext>
            </a:extLst>
          </p:cNvPr>
          <p:cNvCxnSpPr>
            <a:stCxn id="54" idx="2"/>
            <a:endCxn id="42" idx="0"/>
          </p:cNvCxnSpPr>
          <p:nvPr/>
        </p:nvCxnSpPr>
        <p:spPr>
          <a:xfrm flipH="1">
            <a:off x="7761989" y="3010756"/>
            <a:ext cx="74326" cy="7073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8C33C0E-99E2-A64F-A1AE-759437BD5874}"/>
              </a:ext>
            </a:extLst>
          </p:cNvPr>
          <p:cNvCxnSpPr>
            <a:stCxn id="54" idx="2"/>
            <a:endCxn id="41" idx="0"/>
          </p:cNvCxnSpPr>
          <p:nvPr/>
        </p:nvCxnSpPr>
        <p:spPr>
          <a:xfrm>
            <a:off x="7836315" y="3010756"/>
            <a:ext cx="339328" cy="347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96AB88AF-F2BB-734B-8DE8-A3A91AE0DCA2}"/>
              </a:ext>
            </a:extLst>
          </p:cNvPr>
          <p:cNvSpPr/>
          <p:nvPr/>
        </p:nvSpPr>
        <p:spPr>
          <a:xfrm>
            <a:off x="5706151" y="1432331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1221AB3-9321-CF41-A795-06A15D1A6C6F}"/>
              </a:ext>
            </a:extLst>
          </p:cNvPr>
          <p:cNvCxnSpPr>
            <a:stCxn id="63" idx="2"/>
            <a:endCxn id="52" idx="0"/>
          </p:cNvCxnSpPr>
          <p:nvPr/>
        </p:nvCxnSpPr>
        <p:spPr>
          <a:xfrm flipH="1">
            <a:off x="5299946" y="1835103"/>
            <a:ext cx="653143" cy="7728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86FC7A3-990E-5245-92E6-1C1B19E0C260}"/>
              </a:ext>
            </a:extLst>
          </p:cNvPr>
          <p:cNvCxnSpPr>
            <a:stCxn id="63" idx="2"/>
            <a:endCxn id="51" idx="0"/>
          </p:cNvCxnSpPr>
          <p:nvPr/>
        </p:nvCxnSpPr>
        <p:spPr>
          <a:xfrm flipH="1">
            <a:off x="4001937" y="1835103"/>
            <a:ext cx="1951152" cy="772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0F81949-45AC-544E-A231-AA91042A4B13}"/>
              </a:ext>
            </a:extLst>
          </p:cNvPr>
          <p:cNvCxnSpPr>
            <a:stCxn id="63" idx="2"/>
            <a:endCxn id="53" idx="0"/>
          </p:cNvCxnSpPr>
          <p:nvPr/>
        </p:nvCxnSpPr>
        <p:spPr>
          <a:xfrm>
            <a:off x="5953089" y="1835103"/>
            <a:ext cx="613479" cy="772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98B801F-C735-9D4B-B8B5-A1AAC387F295}"/>
              </a:ext>
            </a:extLst>
          </p:cNvPr>
          <p:cNvCxnSpPr>
            <a:stCxn id="63" idx="2"/>
            <a:endCxn id="54" idx="0"/>
          </p:cNvCxnSpPr>
          <p:nvPr/>
        </p:nvCxnSpPr>
        <p:spPr>
          <a:xfrm>
            <a:off x="5953089" y="1835103"/>
            <a:ext cx="1883226" cy="772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0634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6F820F0A-D50C-B04A-AF0C-9AE69CB2D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157" y="4041871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347DC148-4643-2240-B61C-2028D3645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724" y="4247464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D18DB82-E646-754B-B4B1-354D88289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2458" y="4041871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1411B64-BF4F-3249-9FBD-A1623FA66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2575" y="4247464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81892C0-0AB1-E14B-B212-114896D30CE7}"/>
              </a:ext>
            </a:extLst>
          </p:cNvPr>
          <p:cNvSpPr txBox="1"/>
          <p:nvPr/>
        </p:nvSpPr>
        <p:spPr>
          <a:xfrm>
            <a:off x="4204556" y="4801680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45ACA5-7AC6-7846-8E17-85A4D04DFF18}"/>
              </a:ext>
            </a:extLst>
          </p:cNvPr>
          <p:cNvSpPr txBox="1"/>
          <p:nvPr/>
        </p:nvSpPr>
        <p:spPr>
          <a:xfrm>
            <a:off x="3732123" y="4955568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68679F9-AFF1-F147-94BE-4AA5FEA32249}"/>
              </a:ext>
            </a:extLst>
          </p:cNvPr>
          <p:cNvSpPr txBox="1"/>
          <p:nvPr/>
        </p:nvSpPr>
        <p:spPr>
          <a:xfrm>
            <a:off x="7439145" y="4796301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23B29C3-5E44-EB42-8184-D47DFAEBC7CE}"/>
              </a:ext>
            </a:extLst>
          </p:cNvPr>
          <p:cNvSpPr txBox="1"/>
          <p:nvPr/>
        </p:nvSpPr>
        <p:spPr>
          <a:xfrm>
            <a:off x="7921902" y="4946394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EFD66A4-F77D-A644-8776-3F920734919D}"/>
              </a:ext>
            </a:extLst>
          </p:cNvPr>
          <p:cNvSpPr/>
          <p:nvPr/>
        </p:nvSpPr>
        <p:spPr>
          <a:xfrm>
            <a:off x="3685374" y="3257689"/>
            <a:ext cx="493876" cy="402772"/>
          </a:xfrm>
          <a:prstGeom prst="rect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E663A06-FC48-1B4A-BCF8-01CBE6CBE284}"/>
              </a:ext>
            </a:extLst>
          </p:cNvPr>
          <p:cNvSpPr/>
          <p:nvPr/>
        </p:nvSpPr>
        <p:spPr>
          <a:xfrm>
            <a:off x="7842040" y="3257689"/>
            <a:ext cx="493876" cy="402772"/>
          </a:xfrm>
          <a:prstGeom prst="rect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7442EAC-CD0A-0547-91C2-DDB03D5C243B}"/>
              </a:ext>
            </a:extLst>
          </p:cNvPr>
          <p:cNvCxnSpPr>
            <a:stCxn id="51" idx="2"/>
            <a:endCxn id="33" idx="0"/>
          </p:cNvCxnSpPr>
          <p:nvPr/>
        </p:nvCxnSpPr>
        <p:spPr>
          <a:xfrm>
            <a:off x="3932312" y="3660461"/>
            <a:ext cx="471178" cy="38141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C4C22A8-114D-C641-8ABA-772B6649B476}"/>
              </a:ext>
            </a:extLst>
          </p:cNvPr>
          <p:cNvCxnSpPr>
            <a:stCxn id="51" idx="2"/>
            <a:endCxn id="36" idx="0"/>
          </p:cNvCxnSpPr>
          <p:nvPr/>
        </p:nvCxnSpPr>
        <p:spPr>
          <a:xfrm flipH="1">
            <a:off x="3931057" y="3660461"/>
            <a:ext cx="1255" cy="587003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927315C-BCB5-1744-8C2D-5EADDCCC6DF2}"/>
              </a:ext>
            </a:extLst>
          </p:cNvPr>
          <p:cNvCxnSpPr>
            <a:stCxn id="54" idx="2"/>
            <a:endCxn id="42" idx="0"/>
          </p:cNvCxnSpPr>
          <p:nvPr/>
        </p:nvCxnSpPr>
        <p:spPr>
          <a:xfrm>
            <a:off x="8088978" y="3660461"/>
            <a:ext cx="21930" cy="587003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8C33C0E-99E2-A64F-A1AE-759437BD5874}"/>
              </a:ext>
            </a:extLst>
          </p:cNvPr>
          <p:cNvCxnSpPr>
            <a:stCxn id="54" idx="2"/>
            <a:endCxn id="41" idx="0"/>
          </p:cNvCxnSpPr>
          <p:nvPr/>
        </p:nvCxnSpPr>
        <p:spPr>
          <a:xfrm flipH="1">
            <a:off x="7640791" y="3660461"/>
            <a:ext cx="448187" cy="38141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96AB88AF-F2BB-734B-8DE8-A3A91AE0DCA2}"/>
              </a:ext>
            </a:extLst>
          </p:cNvPr>
          <p:cNvSpPr/>
          <p:nvPr/>
        </p:nvSpPr>
        <p:spPr>
          <a:xfrm>
            <a:off x="5730214" y="2057972"/>
            <a:ext cx="493876" cy="4027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86FC7A3-990E-5245-92E6-1C1B19E0C260}"/>
              </a:ext>
            </a:extLst>
          </p:cNvPr>
          <p:cNvCxnSpPr>
            <a:stCxn id="63" idx="2"/>
            <a:endCxn id="51" idx="0"/>
          </p:cNvCxnSpPr>
          <p:nvPr/>
        </p:nvCxnSpPr>
        <p:spPr>
          <a:xfrm flipH="1">
            <a:off x="3932312" y="2460744"/>
            <a:ext cx="2044840" cy="796945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98B801F-C735-9D4B-B8B5-A1AAC387F295}"/>
              </a:ext>
            </a:extLst>
          </p:cNvPr>
          <p:cNvCxnSpPr>
            <a:stCxn id="63" idx="2"/>
            <a:endCxn id="54" idx="0"/>
          </p:cNvCxnSpPr>
          <p:nvPr/>
        </p:nvCxnSpPr>
        <p:spPr>
          <a:xfrm>
            <a:off x="5977152" y="2460744"/>
            <a:ext cx="2111826" cy="796945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AB8EB8C-8508-BA45-8B54-F7099084C117}"/>
              </a:ext>
            </a:extLst>
          </p:cNvPr>
          <p:cNvSpPr/>
          <p:nvPr/>
        </p:nvSpPr>
        <p:spPr>
          <a:xfrm>
            <a:off x="4630871" y="1230640"/>
            <a:ext cx="2692561" cy="433339"/>
          </a:xfrm>
          <a:prstGeom prst="round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EF1E9E3-6780-554C-995C-7EB8A633931A}"/>
              </a:ext>
            </a:extLst>
          </p:cNvPr>
          <p:cNvCxnSpPr>
            <a:stCxn id="2" idx="2"/>
            <a:endCxn id="63" idx="0"/>
          </p:cNvCxnSpPr>
          <p:nvPr/>
        </p:nvCxnSpPr>
        <p:spPr>
          <a:xfrm>
            <a:off x="5977152" y="1663979"/>
            <a:ext cx="0" cy="393993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3E53003-9446-2F4C-A1E7-05E3E78954A2}"/>
              </a:ext>
            </a:extLst>
          </p:cNvPr>
          <p:cNvCxnSpPr>
            <a:cxnSpLocks/>
            <a:stCxn id="2" idx="2"/>
            <a:endCxn id="54" idx="0"/>
          </p:cNvCxnSpPr>
          <p:nvPr/>
        </p:nvCxnSpPr>
        <p:spPr>
          <a:xfrm>
            <a:off x="5977152" y="1663979"/>
            <a:ext cx="2111826" cy="1593710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C8E774C-C56E-824B-99F3-0E8B4523F5E2}"/>
              </a:ext>
            </a:extLst>
          </p:cNvPr>
          <p:cNvCxnSpPr>
            <a:cxnSpLocks/>
            <a:stCxn id="2" idx="2"/>
            <a:endCxn id="41" idx="0"/>
          </p:cNvCxnSpPr>
          <p:nvPr/>
        </p:nvCxnSpPr>
        <p:spPr>
          <a:xfrm>
            <a:off x="5977152" y="1663979"/>
            <a:ext cx="1663639" cy="2377892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E996A897-892E-7C43-B79C-DD96FF7D9884}"/>
              </a:ext>
            </a:extLst>
          </p:cNvPr>
          <p:cNvCxnSpPr>
            <a:cxnSpLocks/>
            <a:stCxn id="2" idx="2"/>
            <a:endCxn id="42" idx="0"/>
          </p:cNvCxnSpPr>
          <p:nvPr/>
        </p:nvCxnSpPr>
        <p:spPr>
          <a:xfrm>
            <a:off x="5977152" y="1663979"/>
            <a:ext cx="2133756" cy="2583485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51DA5FB-8CBA-5D49-88F8-F7C14C82A73D}"/>
              </a:ext>
            </a:extLst>
          </p:cNvPr>
          <p:cNvCxnSpPr>
            <a:cxnSpLocks/>
            <a:stCxn id="2" idx="2"/>
            <a:endCxn id="33" idx="0"/>
          </p:cNvCxnSpPr>
          <p:nvPr/>
        </p:nvCxnSpPr>
        <p:spPr>
          <a:xfrm flipH="1">
            <a:off x="4403490" y="1663979"/>
            <a:ext cx="1573662" cy="2377892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73DCCF2-2982-A447-A681-515B35545CAF}"/>
              </a:ext>
            </a:extLst>
          </p:cNvPr>
          <p:cNvCxnSpPr>
            <a:cxnSpLocks/>
            <a:stCxn id="2" idx="2"/>
            <a:endCxn id="51" idx="0"/>
          </p:cNvCxnSpPr>
          <p:nvPr/>
        </p:nvCxnSpPr>
        <p:spPr>
          <a:xfrm flipH="1">
            <a:off x="3932312" y="1663979"/>
            <a:ext cx="2044840" cy="1593710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EE5F921-1478-3C47-A1FA-8BFCC30EF5F7}"/>
              </a:ext>
            </a:extLst>
          </p:cNvPr>
          <p:cNvCxnSpPr>
            <a:cxnSpLocks/>
            <a:stCxn id="2" idx="2"/>
            <a:endCxn id="36" idx="0"/>
          </p:cNvCxnSpPr>
          <p:nvPr/>
        </p:nvCxnSpPr>
        <p:spPr>
          <a:xfrm flipH="1">
            <a:off x="3931057" y="1663979"/>
            <a:ext cx="2046095" cy="2583485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489EC48-60FF-9D4F-BCCC-790D2D8A6739}"/>
              </a:ext>
            </a:extLst>
          </p:cNvPr>
          <p:cNvSpPr/>
          <p:nvPr/>
        </p:nvSpPr>
        <p:spPr>
          <a:xfrm rot="16200000">
            <a:off x="4337730" y="510968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1359423-74AB-0D4B-AA03-83ACA9353813}"/>
              </a:ext>
            </a:extLst>
          </p:cNvPr>
          <p:cNvSpPr/>
          <p:nvPr/>
        </p:nvSpPr>
        <p:spPr>
          <a:xfrm rot="16200000">
            <a:off x="4753605" y="510967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051497B8-3B7A-E64E-98D4-688878D85850}"/>
              </a:ext>
            </a:extLst>
          </p:cNvPr>
          <p:cNvSpPr/>
          <p:nvPr/>
        </p:nvSpPr>
        <p:spPr>
          <a:xfrm rot="16200000">
            <a:off x="5177643" y="512982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1C003D4F-70EB-B54C-839F-3A929D6CD1ED}"/>
              </a:ext>
            </a:extLst>
          </p:cNvPr>
          <p:cNvSpPr/>
          <p:nvPr/>
        </p:nvSpPr>
        <p:spPr>
          <a:xfrm rot="16200000">
            <a:off x="5618464" y="510966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3FEF625B-62A6-DC47-869C-5E8C545836AD}"/>
              </a:ext>
            </a:extLst>
          </p:cNvPr>
          <p:cNvSpPr/>
          <p:nvPr/>
        </p:nvSpPr>
        <p:spPr>
          <a:xfrm rot="16200000">
            <a:off x="6668057" y="528905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5E290D-8E7E-E148-9847-814733A5A6CC}"/>
              </a:ext>
            </a:extLst>
          </p:cNvPr>
          <p:cNvSpPr txBox="1"/>
          <p:nvPr/>
        </p:nvSpPr>
        <p:spPr>
          <a:xfrm>
            <a:off x="6460958" y="63197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24765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58645" y="1312607"/>
            <a:ext cx="9247239" cy="752168"/>
          </a:xfrm>
          <a:prstGeom prst="rect">
            <a:avLst/>
          </a:pr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374497" y="1312607"/>
            <a:ext cx="0" cy="752168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80507" y="1312607"/>
            <a:ext cx="0" cy="7521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157027" y="1312607"/>
            <a:ext cx="0" cy="752168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919268" y="1312607"/>
            <a:ext cx="2286616" cy="75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77758" y="1321471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51741" y="1469691"/>
            <a:ext cx="1644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2382006" y="1312607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92768" y="1302188"/>
            <a:ext cx="1361767" cy="757130"/>
          </a:xfrm>
          <a:prstGeom prst="rect">
            <a:avLst/>
          </a:prstGeom>
          <a:noFill/>
          <a:ln>
            <a:solidFill>
              <a:srgbClr val="5B9BD5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6538452" y="1302778"/>
            <a:ext cx="0" cy="7521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40603" y="1309859"/>
            <a:ext cx="1361767" cy="7571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62766" y="1409196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VXLAN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000517" y="3121741"/>
            <a:ext cx="5669250" cy="761997"/>
            <a:chOff x="2570561" y="2458066"/>
            <a:chExt cx="5669250" cy="761997"/>
          </a:xfrm>
        </p:grpSpPr>
        <p:sp>
          <p:nvSpPr>
            <p:cNvPr id="17" name="Rectangle 16"/>
            <p:cNvSpPr/>
            <p:nvPr/>
          </p:nvSpPr>
          <p:spPr>
            <a:xfrm>
              <a:off x="2759524" y="2467895"/>
              <a:ext cx="5281688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726430" y="2467895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7915" y="2467895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570561" y="2687013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Flags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7074306" y="2458066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878044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491309" y="270185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VNI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27301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>
          <a:xfrm>
            <a:off x="6538452" y="2078601"/>
            <a:ext cx="1932716" cy="104314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89480" y="2078601"/>
            <a:ext cx="1967548" cy="104314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295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2CC160D1-AE3B-C248-9038-33593AB5CB71}"/>
              </a:ext>
            </a:extLst>
          </p:cNvPr>
          <p:cNvSpPr/>
          <p:nvPr/>
        </p:nvSpPr>
        <p:spPr>
          <a:xfrm>
            <a:off x="3785044" y="5410543"/>
            <a:ext cx="4792424" cy="825149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RAN Elements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(CU, DU, RU)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C4FBF58-797F-D946-96A0-B847B743B603}"/>
              </a:ext>
            </a:extLst>
          </p:cNvPr>
          <p:cNvSpPr/>
          <p:nvPr/>
        </p:nvSpPr>
        <p:spPr>
          <a:xfrm>
            <a:off x="2312126" y="2786849"/>
            <a:ext cx="6440331" cy="2064649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ONOS RIC</a:t>
            </a:r>
            <a:r>
              <a:rPr lang="en-US" dirty="0"/>
              <a:t>:</a:t>
            </a:r>
          </a:p>
          <a:p>
            <a:r>
              <a:rPr lang="en-US" i="1" dirty="0"/>
              <a:t>RAN</a:t>
            </a:r>
          </a:p>
          <a:p>
            <a:r>
              <a:rPr lang="en-US" i="1" dirty="0"/>
              <a:t>Intelligent</a:t>
            </a:r>
          </a:p>
          <a:p>
            <a:r>
              <a:rPr lang="en-US" i="1" dirty="0"/>
              <a:t>Controller</a:t>
            </a:r>
          </a:p>
          <a:p>
            <a:r>
              <a:rPr lang="en-US" i="1" dirty="0"/>
              <a:t>(Near-RT)</a:t>
            </a:r>
          </a:p>
        </p:txBody>
      </p:sp>
      <p:sp>
        <p:nvSpPr>
          <p:cNvPr id="39" name="Google Shape;188;p21">
            <a:extLst>
              <a:ext uri="{FF2B5EF4-FFF2-40B4-BE49-F238E27FC236}">
                <a16:creationId xmlns:a16="http://schemas.microsoft.com/office/drawing/2014/main" id="{63BFB203-4110-0F4F-9110-F04DE2A0FBFD}"/>
              </a:ext>
            </a:extLst>
          </p:cNvPr>
          <p:cNvSpPr/>
          <p:nvPr/>
        </p:nvSpPr>
        <p:spPr>
          <a:xfrm>
            <a:off x="5668762" y="3157895"/>
            <a:ext cx="1756200" cy="1328304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Telemetry</a:t>
            </a:r>
            <a:endParaRPr dirty="0">
              <a:solidFill>
                <a:schemeClr val="bg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Service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0" name="Google Shape;189;p21">
            <a:extLst>
              <a:ext uri="{FF2B5EF4-FFF2-40B4-BE49-F238E27FC236}">
                <a16:creationId xmlns:a16="http://schemas.microsoft.com/office/drawing/2014/main" id="{E24B16F7-11B3-D347-9111-D1C48867299B}"/>
              </a:ext>
            </a:extLst>
          </p:cNvPr>
          <p:cNvSpPr/>
          <p:nvPr/>
        </p:nvSpPr>
        <p:spPr>
          <a:xfrm>
            <a:off x="3797610" y="4607586"/>
            <a:ext cx="4816275" cy="44938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>
            <a:solidFill>
              <a:schemeClr val="accent3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E2</a:t>
            </a:r>
            <a:endParaRPr sz="1600" b="1" dirty="0"/>
          </a:p>
        </p:txBody>
      </p:sp>
      <p:sp>
        <p:nvSpPr>
          <p:cNvPr id="49" name="Google Shape;193;p21">
            <a:extLst>
              <a:ext uri="{FF2B5EF4-FFF2-40B4-BE49-F238E27FC236}">
                <a16:creationId xmlns:a16="http://schemas.microsoft.com/office/drawing/2014/main" id="{C56DF6ED-F394-C947-9CFA-094339F86D94}"/>
              </a:ext>
            </a:extLst>
          </p:cNvPr>
          <p:cNvSpPr/>
          <p:nvPr/>
        </p:nvSpPr>
        <p:spPr>
          <a:xfrm>
            <a:off x="3797611" y="2652875"/>
            <a:ext cx="3088200" cy="3836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err="1"/>
              <a:t>xApp</a:t>
            </a:r>
            <a:r>
              <a:rPr lang="en-US" sz="1600" b="1" dirty="0"/>
              <a:t> SDK</a:t>
            </a:r>
            <a:endParaRPr sz="1600" b="1" dirty="0"/>
          </a:p>
        </p:txBody>
      </p:sp>
      <p:sp>
        <p:nvSpPr>
          <p:cNvPr id="52" name="Google Shape;194;p21">
            <a:extLst>
              <a:ext uri="{FF2B5EF4-FFF2-40B4-BE49-F238E27FC236}">
                <a16:creationId xmlns:a16="http://schemas.microsoft.com/office/drawing/2014/main" id="{F26CAD5E-5B63-5B4C-91A0-1742FFFBB61D}"/>
              </a:ext>
            </a:extLst>
          </p:cNvPr>
          <p:cNvSpPr/>
          <p:nvPr/>
        </p:nvSpPr>
        <p:spPr>
          <a:xfrm>
            <a:off x="6990346" y="2652876"/>
            <a:ext cx="1623541" cy="3836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A1</a:t>
            </a:r>
            <a:endParaRPr sz="1600" b="1" dirty="0"/>
          </a:p>
        </p:txBody>
      </p:sp>
      <p:sp>
        <p:nvSpPr>
          <p:cNvPr id="53" name="Google Shape;196;p21">
            <a:extLst>
              <a:ext uri="{FF2B5EF4-FFF2-40B4-BE49-F238E27FC236}">
                <a16:creationId xmlns:a16="http://schemas.microsoft.com/office/drawing/2014/main" id="{AFCC9E7D-3FFF-4744-9245-D2ED95BFE842}"/>
              </a:ext>
            </a:extLst>
          </p:cNvPr>
          <p:cNvSpPr txBox="1"/>
          <p:nvPr/>
        </p:nvSpPr>
        <p:spPr>
          <a:xfrm>
            <a:off x="2113046" y="917294"/>
            <a:ext cx="1387800" cy="98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Applications (</a:t>
            </a:r>
            <a:r>
              <a:rPr lang="en-US" dirty="0" err="1"/>
              <a:t>xApps</a:t>
            </a:r>
            <a:r>
              <a:rPr lang="en-US" dirty="0"/>
              <a:t>)</a:t>
            </a:r>
            <a:endParaRPr dirty="0"/>
          </a:p>
        </p:txBody>
      </p:sp>
      <p:cxnSp>
        <p:nvCxnSpPr>
          <p:cNvPr id="57" name="Google Shape;197;p21">
            <a:extLst>
              <a:ext uri="{FF2B5EF4-FFF2-40B4-BE49-F238E27FC236}">
                <a16:creationId xmlns:a16="http://schemas.microsoft.com/office/drawing/2014/main" id="{5C4D711B-F265-9B4E-8176-CDF6EFFD55AA}"/>
              </a:ext>
            </a:extLst>
          </p:cNvPr>
          <p:cNvCxnSpPr>
            <a:cxnSpLocks/>
            <a:stCxn id="52" idx="0"/>
            <a:endCxn id="103" idx="2"/>
          </p:cNvCxnSpPr>
          <p:nvPr/>
        </p:nvCxnSpPr>
        <p:spPr>
          <a:xfrm flipH="1" flipV="1">
            <a:off x="7802116" y="2351915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58" name="Google Shape;199;p21">
            <a:extLst>
              <a:ext uri="{FF2B5EF4-FFF2-40B4-BE49-F238E27FC236}">
                <a16:creationId xmlns:a16="http://schemas.microsoft.com/office/drawing/2014/main" id="{1015007F-9BC0-5A4E-93B9-98CE85261510}"/>
              </a:ext>
            </a:extLst>
          </p:cNvPr>
          <p:cNvCxnSpPr>
            <a:cxnSpLocks/>
          </p:cNvCxnSpPr>
          <p:nvPr/>
        </p:nvCxnSpPr>
        <p:spPr>
          <a:xfrm>
            <a:off x="4362662" y="5074788"/>
            <a:ext cx="0" cy="44938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59" name="Google Shape;203;p21">
            <a:extLst>
              <a:ext uri="{FF2B5EF4-FFF2-40B4-BE49-F238E27FC236}">
                <a16:creationId xmlns:a16="http://schemas.microsoft.com/office/drawing/2014/main" id="{DD07130F-F946-3942-A86A-247162C55CC3}"/>
              </a:ext>
            </a:extLst>
          </p:cNvPr>
          <p:cNvCxnSpPr>
            <a:cxnSpLocks/>
          </p:cNvCxnSpPr>
          <p:nvPr/>
        </p:nvCxnSpPr>
        <p:spPr>
          <a:xfrm>
            <a:off x="6808565" y="505697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60" name="Google Shape;205;p21">
            <a:extLst>
              <a:ext uri="{FF2B5EF4-FFF2-40B4-BE49-F238E27FC236}">
                <a16:creationId xmlns:a16="http://schemas.microsoft.com/office/drawing/2014/main" id="{A35B0653-A9F6-9A4E-BDAE-A9E257DB465B}"/>
              </a:ext>
            </a:extLst>
          </p:cNvPr>
          <p:cNvCxnSpPr>
            <a:cxnSpLocks/>
          </p:cNvCxnSpPr>
          <p:nvPr/>
        </p:nvCxnSpPr>
        <p:spPr>
          <a:xfrm>
            <a:off x="8024985" y="5059859"/>
            <a:ext cx="0" cy="464314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66" name="Google Shape;208;p21">
            <a:extLst>
              <a:ext uri="{FF2B5EF4-FFF2-40B4-BE49-F238E27FC236}">
                <a16:creationId xmlns:a16="http://schemas.microsoft.com/office/drawing/2014/main" id="{19EEC8BF-EF8A-A744-840C-E336ACF96C09}"/>
              </a:ext>
            </a:extLst>
          </p:cNvPr>
          <p:cNvSpPr/>
          <p:nvPr/>
        </p:nvSpPr>
        <p:spPr>
          <a:xfrm>
            <a:off x="3797611" y="3157895"/>
            <a:ext cx="1756200" cy="1318143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Control</a:t>
            </a:r>
            <a:endParaRPr dirty="0">
              <a:solidFill>
                <a:schemeClr val="bg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Service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8" name="Google Shape;218;p21">
            <a:extLst>
              <a:ext uri="{FF2B5EF4-FFF2-40B4-BE49-F238E27FC236}">
                <a16:creationId xmlns:a16="http://schemas.microsoft.com/office/drawing/2014/main" id="{E10804E9-BF24-9240-85F8-130FAF177DB9}"/>
              </a:ext>
            </a:extLst>
          </p:cNvPr>
          <p:cNvSpPr/>
          <p:nvPr/>
        </p:nvSpPr>
        <p:spPr>
          <a:xfrm>
            <a:off x="7539913" y="3165633"/>
            <a:ext cx="1073975" cy="13079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Topology</a:t>
            </a:r>
            <a:endParaRPr dirty="0">
              <a:solidFill>
                <a:schemeClr val="bg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Service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0" name="Can 89">
            <a:extLst>
              <a:ext uri="{FF2B5EF4-FFF2-40B4-BE49-F238E27FC236}">
                <a16:creationId xmlns:a16="http://schemas.microsoft.com/office/drawing/2014/main" id="{719B20E1-A602-6C4E-9B9C-7594845318B6}"/>
              </a:ext>
            </a:extLst>
          </p:cNvPr>
          <p:cNvSpPr/>
          <p:nvPr/>
        </p:nvSpPr>
        <p:spPr>
          <a:xfrm>
            <a:off x="4919452" y="3474354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K/V</a:t>
            </a:r>
          </a:p>
        </p:txBody>
      </p:sp>
      <p:sp>
        <p:nvSpPr>
          <p:cNvPr id="91" name="Can 90">
            <a:extLst>
              <a:ext uri="{FF2B5EF4-FFF2-40B4-BE49-F238E27FC236}">
                <a16:creationId xmlns:a16="http://schemas.microsoft.com/office/drawing/2014/main" id="{F9B9B25E-B71E-AE4F-A5CD-00B50C982A13}"/>
              </a:ext>
            </a:extLst>
          </p:cNvPr>
          <p:cNvSpPr/>
          <p:nvPr/>
        </p:nvSpPr>
        <p:spPr>
          <a:xfrm>
            <a:off x="6771507" y="3474354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sz="800" dirty="0"/>
          </a:p>
          <a:p>
            <a:pPr algn="ctr">
              <a:lnSpc>
                <a:spcPct val="80000"/>
              </a:lnSpc>
            </a:pPr>
            <a:r>
              <a:rPr lang="en-US" sz="1600" dirty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DB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783D7EDB-709A-6B4C-A40A-AB90CF935BB1}"/>
              </a:ext>
            </a:extLst>
          </p:cNvPr>
          <p:cNvCxnSpPr>
            <a:cxnSpLocks/>
          </p:cNvCxnSpPr>
          <p:nvPr/>
        </p:nvCxnSpPr>
        <p:spPr>
          <a:xfrm flipH="1">
            <a:off x="6055058" y="2411389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5D1C234-5978-AF41-A970-731B2E4AE7F2}"/>
              </a:ext>
            </a:extLst>
          </p:cNvPr>
          <p:cNvCxnSpPr>
            <a:cxnSpLocks/>
          </p:cNvCxnSpPr>
          <p:nvPr/>
        </p:nvCxnSpPr>
        <p:spPr>
          <a:xfrm flipH="1">
            <a:off x="5381130" y="2411389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E486822F-C605-2D49-A145-1470808BC03B}"/>
              </a:ext>
            </a:extLst>
          </p:cNvPr>
          <p:cNvCxnSpPr>
            <a:cxnSpLocks/>
          </p:cNvCxnSpPr>
          <p:nvPr/>
        </p:nvCxnSpPr>
        <p:spPr>
          <a:xfrm flipH="1">
            <a:off x="4741123" y="2411389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EB0AFEF6-8AA1-9C43-A551-73127B7344E6}"/>
              </a:ext>
            </a:extLst>
          </p:cNvPr>
          <p:cNvCxnSpPr>
            <a:cxnSpLocks/>
          </p:cNvCxnSpPr>
          <p:nvPr/>
        </p:nvCxnSpPr>
        <p:spPr>
          <a:xfrm flipH="1">
            <a:off x="4047179" y="2411389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0" name="Left Brace 99">
            <a:extLst>
              <a:ext uri="{FF2B5EF4-FFF2-40B4-BE49-F238E27FC236}">
                <a16:creationId xmlns:a16="http://schemas.microsoft.com/office/drawing/2014/main" id="{E6ABA36E-F9D6-3E44-8EC2-AB2ECAB68B6C}"/>
              </a:ext>
            </a:extLst>
          </p:cNvPr>
          <p:cNvSpPr/>
          <p:nvPr/>
        </p:nvSpPr>
        <p:spPr>
          <a:xfrm>
            <a:off x="3474720" y="422932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C4335CCC-988C-4842-8886-747FC47AAFF7}"/>
              </a:ext>
            </a:extLst>
          </p:cNvPr>
          <p:cNvSpPr txBox="1"/>
          <p:nvPr/>
        </p:nvSpPr>
        <p:spPr>
          <a:xfrm>
            <a:off x="6376252" y="138784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cxnSp>
        <p:nvCxnSpPr>
          <p:cNvPr id="102" name="Google Shape;199;p21">
            <a:extLst>
              <a:ext uri="{FF2B5EF4-FFF2-40B4-BE49-F238E27FC236}">
                <a16:creationId xmlns:a16="http://schemas.microsoft.com/office/drawing/2014/main" id="{2532E110-D669-FE41-B15D-1480A2275BB5}"/>
              </a:ext>
            </a:extLst>
          </p:cNvPr>
          <p:cNvCxnSpPr>
            <a:cxnSpLocks/>
          </p:cNvCxnSpPr>
          <p:nvPr/>
        </p:nvCxnSpPr>
        <p:spPr>
          <a:xfrm>
            <a:off x="5592144" y="505697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D0FC9EB2-23AD-CB4A-9B3A-AD9EA7F39242}"/>
              </a:ext>
            </a:extLst>
          </p:cNvPr>
          <p:cNvSpPr/>
          <p:nvPr/>
        </p:nvSpPr>
        <p:spPr>
          <a:xfrm>
            <a:off x="6990346" y="422932"/>
            <a:ext cx="1623540" cy="1928983"/>
          </a:xfrm>
          <a:prstGeom prst="roundRect">
            <a:avLst>
              <a:gd name="adj" fmla="val 9085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Service Management</a:t>
            </a:r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Orchestration</a:t>
            </a:r>
          </a:p>
          <a:p>
            <a:pPr algn="ctr"/>
            <a:r>
              <a:rPr lang="en-US" dirty="0"/>
              <a:t>(Non-RT)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7CD5C9C-6F9D-2C4E-AF98-8D0122A14781}"/>
              </a:ext>
            </a:extLst>
          </p:cNvPr>
          <p:cNvSpPr/>
          <p:nvPr/>
        </p:nvSpPr>
        <p:spPr>
          <a:xfrm rot="5400000">
            <a:off x="3051918" y="1204771"/>
            <a:ext cx="1990987" cy="448977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Handover Control</a:t>
            </a:r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90F13E4B-E69E-FC42-B7E0-F0F34310B61B}"/>
              </a:ext>
            </a:extLst>
          </p:cNvPr>
          <p:cNvSpPr/>
          <p:nvPr/>
        </p:nvSpPr>
        <p:spPr>
          <a:xfrm rot="5400000">
            <a:off x="4397833" y="1204771"/>
            <a:ext cx="1990987" cy="448977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Link Aggregation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678192F9-FD0A-1A45-AEC7-3C2A0594D974}"/>
              </a:ext>
            </a:extLst>
          </p:cNvPr>
          <p:cNvSpPr/>
          <p:nvPr/>
        </p:nvSpPr>
        <p:spPr>
          <a:xfrm rot="5400000">
            <a:off x="3744344" y="1204771"/>
            <a:ext cx="1990987" cy="448977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Interference Mgmt</a:t>
            </a: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1D02F7E1-3ED9-D440-838B-DC9E9DD352CD}"/>
              </a:ext>
            </a:extLst>
          </p:cNvPr>
          <p:cNvSpPr/>
          <p:nvPr/>
        </p:nvSpPr>
        <p:spPr>
          <a:xfrm rot="5400000">
            <a:off x="5057146" y="1204771"/>
            <a:ext cx="1990987" cy="448977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Load Balancing</a:t>
            </a:r>
          </a:p>
        </p:txBody>
      </p:sp>
    </p:spTree>
    <p:extLst>
      <p:ext uri="{BB962C8B-B14F-4D97-AF65-F5344CB8AC3E}">
        <p14:creationId xmlns:p14="http://schemas.microsoft.com/office/powerpoint/2010/main" val="768267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430F655F-DCCA-4E4D-8F82-6185340AE299}"/>
              </a:ext>
            </a:extLst>
          </p:cNvPr>
          <p:cNvSpPr/>
          <p:nvPr/>
        </p:nvSpPr>
        <p:spPr>
          <a:xfrm>
            <a:off x="7123100" y="305231"/>
            <a:ext cx="1087394" cy="3601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73F91ACE-7F53-504B-B75F-5B13604C6DF4}"/>
              </a:ext>
            </a:extLst>
          </p:cNvPr>
          <p:cNvSpPr/>
          <p:nvPr/>
        </p:nvSpPr>
        <p:spPr>
          <a:xfrm>
            <a:off x="6682375" y="4492630"/>
            <a:ext cx="1528119" cy="41752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Fabric Switch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1402D42A-FBD7-9942-9EC9-7181570EA045}"/>
              </a:ext>
            </a:extLst>
          </p:cNvPr>
          <p:cNvSpPr/>
          <p:nvPr/>
        </p:nvSpPr>
        <p:spPr>
          <a:xfrm>
            <a:off x="1290547" y="3413357"/>
            <a:ext cx="4585252" cy="2348948"/>
          </a:xfrm>
          <a:prstGeom prst="roundRect">
            <a:avLst>
              <a:gd name="adj" fmla="val 10461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868354AC-F902-8C45-A20E-C7A46CA8BC5B}"/>
              </a:ext>
            </a:extLst>
          </p:cNvPr>
          <p:cNvSpPr/>
          <p:nvPr/>
        </p:nvSpPr>
        <p:spPr>
          <a:xfrm>
            <a:off x="1208491" y="3331301"/>
            <a:ext cx="4585252" cy="2348948"/>
          </a:xfrm>
          <a:prstGeom prst="roundRect">
            <a:avLst>
              <a:gd name="adj" fmla="val 10461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58889726-525E-954A-AFC8-591C7F57AA18}"/>
              </a:ext>
            </a:extLst>
          </p:cNvPr>
          <p:cNvSpPr/>
          <p:nvPr/>
        </p:nvSpPr>
        <p:spPr>
          <a:xfrm>
            <a:off x="1126435" y="3249245"/>
            <a:ext cx="4585252" cy="2348948"/>
          </a:xfrm>
          <a:prstGeom prst="roundRect">
            <a:avLst>
              <a:gd name="adj" fmla="val 10461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C39265E-23C3-4C4F-B2AD-2DEF205411EE}"/>
              </a:ext>
            </a:extLst>
          </p:cNvPr>
          <p:cNvGrpSpPr/>
          <p:nvPr/>
        </p:nvGrpSpPr>
        <p:grpSpPr>
          <a:xfrm>
            <a:off x="1285103" y="3429000"/>
            <a:ext cx="4324864" cy="1989438"/>
            <a:chOff x="1285103" y="3429000"/>
            <a:chExt cx="4324864" cy="19894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9C60958-02F1-A342-8C49-CE62EB99477B}"/>
                </a:ext>
              </a:extLst>
            </p:cNvPr>
            <p:cNvGrpSpPr/>
            <p:nvPr/>
          </p:nvGrpSpPr>
          <p:grpSpPr>
            <a:xfrm>
              <a:off x="1285103" y="3429000"/>
              <a:ext cx="543698" cy="1989438"/>
              <a:chOff x="1285103" y="3429000"/>
              <a:chExt cx="543698" cy="1989438"/>
            </a:xfrm>
          </p:grpSpPr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4F21B1D4-02B4-D14B-B89B-23404D431C50}"/>
                  </a:ext>
                </a:extLst>
              </p:cNvPr>
              <p:cNvSpPr/>
              <p:nvPr/>
            </p:nvSpPr>
            <p:spPr>
              <a:xfrm>
                <a:off x="1285103" y="3429000"/>
                <a:ext cx="543698" cy="42012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ysClr val="windowText" lastClr="000000"/>
                    </a:solidFill>
                  </a:rPr>
                  <a:t>ONU</a:t>
                </a:r>
              </a:p>
            </p:txBody>
          </p:sp>
          <p:sp>
            <p:nvSpPr>
              <p:cNvPr id="34" name="Rounded Rectangle 33">
                <a:extLst>
                  <a:ext uri="{FF2B5EF4-FFF2-40B4-BE49-F238E27FC236}">
                    <a16:creationId xmlns:a16="http://schemas.microsoft.com/office/drawing/2014/main" id="{CA1128D5-B61A-3541-9991-22037DAA9D6E}"/>
                  </a:ext>
                </a:extLst>
              </p:cNvPr>
              <p:cNvSpPr/>
              <p:nvPr/>
            </p:nvSpPr>
            <p:spPr>
              <a:xfrm>
                <a:off x="1285103" y="3952103"/>
                <a:ext cx="543698" cy="42012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</a:rPr>
                  <a:t>ONU</a:t>
                </a:r>
              </a:p>
            </p:txBody>
          </p:sp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4BC0E741-3AC5-5D49-8132-FC58BF016272}"/>
                  </a:ext>
                </a:extLst>
              </p:cNvPr>
              <p:cNvSpPr/>
              <p:nvPr/>
            </p:nvSpPr>
            <p:spPr>
              <a:xfrm>
                <a:off x="1285103" y="4475206"/>
                <a:ext cx="543698" cy="42012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</a:rPr>
                  <a:t>ONU</a:t>
                </a:r>
              </a:p>
            </p:txBody>
          </p:sp>
          <p:sp>
            <p:nvSpPr>
              <p:cNvPr id="37" name="Rounded Rectangle 36">
                <a:extLst>
                  <a:ext uri="{FF2B5EF4-FFF2-40B4-BE49-F238E27FC236}">
                    <a16:creationId xmlns:a16="http://schemas.microsoft.com/office/drawing/2014/main" id="{3C32D803-0A38-5C4D-8069-58C73494AF79}"/>
                  </a:ext>
                </a:extLst>
              </p:cNvPr>
              <p:cNvSpPr/>
              <p:nvPr/>
            </p:nvSpPr>
            <p:spPr>
              <a:xfrm>
                <a:off x="1285103" y="4998309"/>
                <a:ext cx="543698" cy="42012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</a:rPr>
                  <a:t>ONU</a:t>
                </a:r>
              </a:p>
            </p:txBody>
          </p:sp>
        </p:grp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E7E1838D-F178-EB4C-8F1B-BCD4A962A972}"/>
                </a:ext>
              </a:extLst>
            </p:cNvPr>
            <p:cNvSpPr/>
            <p:nvPr/>
          </p:nvSpPr>
          <p:spPr>
            <a:xfrm>
              <a:off x="4081848" y="4213655"/>
              <a:ext cx="1528119" cy="420129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OLT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7838A3C-FDB2-4E49-9653-D704CADDC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80461" y="3900435"/>
              <a:ext cx="1101388" cy="441094"/>
            </a:xfrm>
            <a:prstGeom prst="line">
              <a:avLst/>
            </a:prstGeom>
            <a:ln w="19050"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FF17F55-AC3F-974F-BDD6-FC55A07B13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05142" y="4505912"/>
              <a:ext cx="1076706" cy="441092"/>
            </a:xfrm>
            <a:prstGeom prst="line">
              <a:avLst/>
            </a:prstGeom>
            <a:ln w="19050" cap="rnd"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1D2759C-7F88-2C49-BFAA-3FBC85F33493}"/>
                </a:ext>
              </a:extLst>
            </p:cNvPr>
            <p:cNvCxnSpPr>
              <a:cxnSpLocks/>
              <a:endCxn id="3" idx="3"/>
            </p:cNvCxnSpPr>
            <p:nvPr/>
          </p:nvCxnSpPr>
          <p:spPr>
            <a:xfrm flipH="1" flipV="1">
              <a:off x="1828801" y="3639065"/>
              <a:ext cx="1151660" cy="261370"/>
            </a:xfrm>
            <a:prstGeom prst="line">
              <a:avLst/>
            </a:prstGeom>
            <a:ln w="19050"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5414670-4042-504F-A913-C8662150F333}"/>
                </a:ext>
              </a:extLst>
            </p:cNvPr>
            <p:cNvCxnSpPr>
              <a:cxnSpLocks/>
              <a:endCxn id="34" idx="3"/>
            </p:cNvCxnSpPr>
            <p:nvPr/>
          </p:nvCxnSpPr>
          <p:spPr>
            <a:xfrm flipH="1">
              <a:off x="1828801" y="3900435"/>
              <a:ext cx="1157104" cy="261733"/>
            </a:xfrm>
            <a:prstGeom prst="line">
              <a:avLst/>
            </a:prstGeom>
            <a:ln w="19050"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EF56F3C-C318-E148-B633-FFF53B7014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0608" y="4695391"/>
              <a:ext cx="1164534" cy="251613"/>
            </a:xfrm>
            <a:prstGeom prst="line">
              <a:avLst/>
            </a:prstGeom>
            <a:ln w="19050"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D7F3946-38B9-1144-9807-CCF35F1BBB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45844" y="4947004"/>
              <a:ext cx="1159298" cy="244616"/>
            </a:xfrm>
            <a:prstGeom prst="line">
              <a:avLst/>
            </a:prstGeom>
            <a:ln w="19050"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99B39CE3-1976-7045-8A80-C8A768A3A110}"/>
              </a:ext>
            </a:extLst>
          </p:cNvPr>
          <p:cNvSpPr/>
          <p:nvPr/>
        </p:nvSpPr>
        <p:spPr>
          <a:xfrm>
            <a:off x="4121604" y="2538909"/>
            <a:ext cx="1431056" cy="4108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VOLTHA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230AF40-C779-1E47-86F3-DC6539D554C9}"/>
              </a:ext>
            </a:extLst>
          </p:cNvPr>
          <p:cNvCxnSpPr>
            <a:stCxn id="59" idx="2"/>
            <a:endCxn id="38" idx="0"/>
          </p:cNvCxnSpPr>
          <p:nvPr/>
        </p:nvCxnSpPr>
        <p:spPr>
          <a:xfrm>
            <a:off x="4837132" y="2949726"/>
            <a:ext cx="8776" cy="126392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B7C9040-3839-1046-B078-260ABB26E753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974035" y="3639065"/>
            <a:ext cx="311068" cy="0"/>
          </a:xfrm>
          <a:prstGeom prst="line">
            <a:avLst/>
          </a:prstGeom>
          <a:ln w="19050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5F58D36-6C66-9C4D-AD9A-F43456F75F69}"/>
              </a:ext>
            </a:extLst>
          </p:cNvPr>
          <p:cNvCxnSpPr>
            <a:cxnSpLocks/>
          </p:cNvCxnSpPr>
          <p:nvPr/>
        </p:nvCxnSpPr>
        <p:spPr>
          <a:xfrm flipH="1">
            <a:off x="967767" y="4161127"/>
            <a:ext cx="311068" cy="0"/>
          </a:xfrm>
          <a:prstGeom prst="line">
            <a:avLst/>
          </a:prstGeom>
          <a:ln w="19050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1246C65-2C5F-AC48-9DE7-110AA54C7E47}"/>
              </a:ext>
            </a:extLst>
          </p:cNvPr>
          <p:cNvCxnSpPr>
            <a:cxnSpLocks/>
          </p:cNvCxnSpPr>
          <p:nvPr/>
        </p:nvCxnSpPr>
        <p:spPr>
          <a:xfrm flipH="1">
            <a:off x="967767" y="4694826"/>
            <a:ext cx="311068" cy="0"/>
          </a:xfrm>
          <a:prstGeom prst="line">
            <a:avLst/>
          </a:prstGeom>
          <a:ln w="19050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4FBF0B66-9AB6-704E-9782-1721AF9CD490}"/>
              </a:ext>
            </a:extLst>
          </p:cNvPr>
          <p:cNvCxnSpPr>
            <a:cxnSpLocks/>
          </p:cNvCxnSpPr>
          <p:nvPr/>
        </p:nvCxnSpPr>
        <p:spPr>
          <a:xfrm flipH="1">
            <a:off x="967767" y="5191620"/>
            <a:ext cx="311068" cy="0"/>
          </a:xfrm>
          <a:prstGeom prst="line">
            <a:avLst/>
          </a:prstGeom>
          <a:ln w="19050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674930B-1F28-8E49-ADF5-AEC176BD4B25}"/>
              </a:ext>
            </a:extLst>
          </p:cNvPr>
          <p:cNvCxnSpPr>
            <a:cxnSpLocks/>
          </p:cNvCxnSpPr>
          <p:nvPr/>
        </p:nvCxnSpPr>
        <p:spPr>
          <a:xfrm flipH="1">
            <a:off x="5609967" y="4348158"/>
            <a:ext cx="849800" cy="4312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22D05DE-0505-2643-8D1A-13709EE55BEC}"/>
              </a:ext>
            </a:extLst>
          </p:cNvPr>
          <p:cNvCxnSpPr/>
          <p:nvPr/>
        </p:nvCxnSpPr>
        <p:spPr>
          <a:xfrm>
            <a:off x="4845907" y="1231011"/>
            <a:ext cx="8776" cy="131142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1189BE8E-BB3C-5E42-89A2-2437D10346E6}"/>
              </a:ext>
            </a:extLst>
          </p:cNvPr>
          <p:cNvSpPr txBox="1"/>
          <p:nvPr/>
        </p:nvSpPr>
        <p:spPr>
          <a:xfrm>
            <a:off x="4815771" y="1871815"/>
            <a:ext cx="927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OpenFlow</a:t>
            </a:r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88918727-F2D3-F042-8BB0-66CAB234E419}"/>
              </a:ext>
            </a:extLst>
          </p:cNvPr>
          <p:cNvSpPr/>
          <p:nvPr/>
        </p:nvSpPr>
        <p:spPr>
          <a:xfrm>
            <a:off x="6459767" y="4139397"/>
            <a:ext cx="1528119" cy="41752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Fabric Switch</a:t>
            </a: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96808764-12B0-FE4D-9D8D-9B4E97CA7A9B}"/>
              </a:ext>
            </a:extLst>
          </p:cNvPr>
          <p:cNvCxnSpPr>
            <a:cxnSpLocks/>
          </p:cNvCxnSpPr>
          <p:nvPr/>
        </p:nvCxnSpPr>
        <p:spPr>
          <a:xfrm>
            <a:off x="7237669" y="1356858"/>
            <a:ext cx="0" cy="278253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40F988B8-64FC-6B41-9E2E-1CC20FFF02BC}"/>
              </a:ext>
            </a:extLst>
          </p:cNvPr>
          <p:cNvSpPr/>
          <p:nvPr/>
        </p:nvSpPr>
        <p:spPr>
          <a:xfrm>
            <a:off x="4121604" y="765936"/>
            <a:ext cx="4088890" cy="7553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ONOS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369AAE8-E0B1-1E47-BF42-99E4A9BBF3D7}"/>
              </a:ext>
            </a:extLst>
          </p:cNvPr>
          <p:cNvSpPr/>
          <p:nvPr/>
        </p:nvSpPr>
        <p:spPr>
          <a:xfrm>
            <a:off x="6784583" y="305231"/>
            <a:ext cx="1087394" cy="3601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SD-Fabric</a:t>
            </a:r>
          </a:p>
        </p:txBody>
      </p:sp>
      <p:sp>
        <p:nvSpPr>
          <p:cNvPr id="116" name="Can 115">
            <a:extLst>
              <a:ext uri="{FF2B5EF4-FFF2-40B4-BE49-F238E27FC236}">
                <a16:creationId xmlns:a16="http://schemas.microsoft.com/office/drawing/2014/main" id="{EAC0B66C-1182-E648-A573-B0F793C6852B}"/>
              </a:ext>
            </a:extLst>
          </p:cNvPr>
          <p:cNvSpPr/>
          <p:nvPr/>
        </p:nvSpPr>
        <p:spPr>
          <a:xfrm>
            <a:off x="5793743" y="2538909"/>
            <a:ext cx="401574" cy="410817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TP</a:t>
            </a:r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939FE23A-0743-E841-A85C-4F7ADE8E8700}"/>
              </a:ext>
            </a:extLst>
          </p:cNvPr>
          <p:cNvCxnSpPr>
            <a:stCxn id="116" idx="2"/>
            <a:endCxn id="59" idx="3"/>
          </p:cNvCxnSpPr>
          <p:nvPr/>
        </p:nvCxnSpPr>
        <p:spPr>
          <a:xfrm flipH="1">
            <a:off x="5552660" y="2744318"/>
            <a:ext cx="24108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2B5B5D1A-2BBA-1448-9020-6B6BA11FB4E6}"/>
              </a:ext>
            </a:extLst>
          </p:cNvPr>
          <p:cNvSpPr txBox="1"/>
          <p:nvPr/>
        </p:nvSpPr>
        <p:spPr>
          <a:xfrm>
            <a:off x="777133" y="3611773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UNI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B9021BA-855B-F841-B870-A3EFA26CC6BD}"/>
              </a:ext>
            </a:extLst>
          </p:cNvPr>
          <p:cNvSpPr txBox="1"/>
          <p:nvPr/>
        </p:nvSpPr>
        <p:spPr>
          <a:xfrm>
            <a:off x="5800597" y="4104014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NNI</a:t>
            </a: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81C47C1A-24BA-8A46-8669-5F8CF0941778}"/>
              </a:ext>
            </a:extLst>
          </p:cNvPr>
          <p:cNvCxnSpPr>
            <a:cxnSpLocks/>
          </p:cNvCxnSpPr>
          <p:nvPr/>
        </p:nvCxnSpPr>
        <p:spPr>
          <a:xfrm>
            <a:off x="7987886" y="4348158"/>
            <a:ext cx="80657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3E33C132-9AA9-444A-B4F1-99BCD5E9867B}"/>
              </a:ext>
            </a:extLst>
          </p:cNvPr>
          <p:cNvSpPr txBox="1"/>
          <p:nvPr/>
        </p:nvSpPr>
        <p:spPr>
          <a:xfrm>
            <a:off x="8788640" y="4187470"/>
            <a:ext cx="796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To BNG</a:t>
            </a:r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A98295D2-424B-0846-93E4-8728D8F0E2F7}"/>
              </a:ext>
            </a:extLst>
          </p:cNvPr>
          <p:cNvSpPr/>
          <p:nvPr/>
        </p:nvSpPr>
        <p:spPr>
          <a:xfrm>
            <a:off x="4465266" y="305231"/>
            <a:ext cx="1087394" cy="3601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6DD12411-D8E5-EB42-A7AC-443B663B74FE}"/>
              </a:ext>
            </a:extLst>
          </p:cNvPr>
          <p:cNvSpPr/>
          <p:nvPr/>
        </p:nvSpPr>
        <p:spPr>
          <a:xfrm>
            <a:off x="4126749" y="305231"/>
            <a:ext cx="1087394" cy="3601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SD-PON</a:t>
            </a:r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1490837-BFA8-4741-8FE4-541271C7D6B7}"/>
              </a:ext>
            </a:extLst>
          </p:cNvPr>
          <p:cNvGrpSpPr/>
          <p:nvPr/>
        </p:nvGrpSpPr>
        <p:grpSpPr>
          <a:xfrm>
            <a:off x="3688424" y="1735179"/>
            <a:ext cx="1087394" cy="598467"/>
            <a:chOff x="9721328" y="1457026"/>
            <a:chExt cx="1362617" cy="809197"/>
          </a:xfrm>
        </p:grpSpPr>
        <p:sp>
          <p:nvSpPr>
            <p:cNvPr id="140" name="Rounded Rectangle 139">
              <a:extLst>
                <a:ext uri="{FF2B5EF4-FFF2-40B4-BE49-F238E27FC236}">
                  <a16:creationId xmlns:a16="http://schemas.microsoft.com/office/drawing/2014/main" id="{89A8B142-9E7F-6C43-93CB-3C0259490D6F}"/>
                </a:ext>
              </a:extLst>
            </p:cNvPr>
            <p:cNvSpPr/>
            <p:nvPr/>
          </p:nvSpPr>
          <p:spPr>
            <a:xfrm>
              <a:off x="9762356" y="1457026"/>
              <a:ext cx="1277278" cy="809197"/>
            </a:xfrm>
            <a:prstGeom prst="roundRect">
              <a:avLst>
                <a:gd name="adj" fmla="val 10461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1FBBE7-A38C-7D4C-8A48-2C4B98574E93}"/>
                </a:ext>
              </a:extLst>
            </p:cNvPr>
            <p:cNvSpPr/>
            <p:nvPr/>
          </p:nvSpPr>
          <p:spPr>
            <a:xfrm>
              <a:off x="9721328" y="15200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A96978FA-CF2F-0F46-B2D2-7D3F3807A4D2}"/>
                </a:ext>
              </a:extLst>
            </p:cNvPr>
            <p:cNvSpPr/>
            <p:nvPr/>
          </p:nvSpPr>
          <p:spPr>
            <a:xfrm>
              <a:off x="9721328" y="16724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213563E-5B0A-EA41-90A9-4DC8487CE884}"/>
                </a:ext>
              </a:extLst>
            </p:cNvPr>
            <p:cNvSpPr/>
            <p:nvPr/>
          </p:nvSpPr>
          <p:spPr>
            <a:xfrm>
              <a:off x="9721328" y="18248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B97D3FEB-51E0-A54D-8EB4-DC703339A1E0}"/>
                </a:ext>
              </a:extLst>
            </p:cNvPr>
            <p:cNvSpPr/>
            <p:nvPr/>
          </p:nvSpPr>
          <p:spPr>
            <a:xfrm>
              <a:off x="9721328" y="19772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7C52372E-B615-5B42-B83B-BAE89B12C769}"/>
                </a:ext>
              </a:extLst>
            </p:cNvPr>
            <p:cNvSpPr/>
            <p:nvPr/>
          </p:nvSpPr>
          <p:spPr>
            <a:xfrm>
              <a:off x="9721328" y="21296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31C75736-2271-1148-A5FB-725E31C3B679}"/>
                </a:ext>
              </a:extLst>
            </p:cNvPr>
            <p:cNvSpPr/>
            <p:nvPr/>
          </p:nvSpPr>
          <p:spPr>
            <a:xfrm>
              <a:off x="11001889" y="1670463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6A4D127-4793-D744-91FA-A93EF77F8DD5}"/>
                </a:ext>
              </a:extLst>
            </p:cNvPr>
            <p:cNvSpPr/>
            <p:nvPr/>
          </p:nvSpPr>
          <p:spPr>
            <a:xfrm>
              <a:off x="11001889" y="1975263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FE08DD02-ED7A-BE4E-A7B7-E57325BE2A3E}"/>
              </a:ext>
            </a:extLst>
          </p:cNvPr>
          <p:cNvCxnSpPr>
            <a:cxnSpLocks/>
            <a:stCxn id="109" idx="1"/>
          </p:cNvCxnSpPr>
          <p:nvPr/>
        </p:nvCxnSpPr>
        <p:spPr>
          <a:xfrm flipH="1" flipV="1">
            <a:off x="5609967" y="4515516"/>
            <a:ext cx="1072408" cy="185875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0770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BD6F671C-C836-9B43-9666-EDF12F90FEE6}"/>
              </a:ext>
            </a:extLst>
          </p:cNvPr>
          <p:cNvSpPr/>
          <p:nvPr/>
        </p:nvSpPr>
        <p:spPr>
          <a:xfrm flipH="1">
            <a:off x="3805207" y="1434979"/>
            <a:ext cx="4581586" cy="2844992"/>
          </a:xfrm>
          <a:prstGeom prst="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Mobile Core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099F1392-7C80-744B-9116-4FBFC0392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874547" y="2574703"/>
            <a:ext cx="646947" cy="13798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43D99CD-E3EC-1A4C-AEB6-7EF1D0A6F48A}"/>
              </a:ext>
            </a:extLst>
          </p:cNvPr>
          <p:cNvCxnSpPr>
            <a:cxnSpLocks/>
          </p:cNvCxnSpPr>
          <p:nvPr/>
        </p:nvCxnSpPr>
        <p:spPr>
          <a:xfrm flipH="1">
            <a:off x="2222261" y="3882709"/>
            <a:ext cx="211009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6" name="Picture 55" descr="A close up of a logo&#10;&#10;Description automatically generated">
            <a:extLst>
              <a:ext uri="{FF2B5EF4-FFF2-40B4-BE49-F238E27FC236}">
                <a16:creationId xmlns:a16="http://schemas.microsoft.com/office/drawing/2014/main" id="{5F1186A2-EA1E-9441-B4B6-DEEB2F4FF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395524" y="3414684"/>
            <a:ext cx="739148" cy="578414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4DD5D79E-8A06-6C4A-A93F-C3018CB6CE8E}"/>
              </a:ext>
            </a:extLst>
          </p:cNvPr>
          <p:cNvSpPr/>
          <p:nvPr/>
        </p:nvSpPr>
        <p:spPr>
          <a:xfrm flipH="1">
            <a:off x="1585453" y="2149432"/>
            <a:ext cx="1686904" cy="2201790"/>
          </a:xfrm>
          <a:prstGeom prst="rect">
            <a:avLst/>
          </a:prstGeom>
          <a:noFill/>
          <a:ln w="254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Base Station</a:t>
            </a: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2D84431A-8094-8849-84CF-8ED7674E9CA6}"/>
              </a:ext>
            </a:extLst>
          </p:cNvPr>
          <p:cNvCxnSpPr>
            <a:stCxn id="56" idx="1"/>
            <a:endCxn id="103" idx="1"/>
          </p:cNvCxnSpPr>
          <p:nvPr/>
        </p:nvCxnSpPr>
        <p:spPr>
          <a:xfrm flipV="1">
            <a:off x="3134672" y="3048677"/>
            <a:ext cx="1651571" cy="655214"/>
          </a:xfrm>
          <a:prstGeom prst="bentConnector3">
            <a:avLst>
              <a:gd name="adj1" fmla="val 27132"/>
            </a:avLst>
          </a:prstGeom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89955F7-3267-3F40-BD53-617DC3239A74}"/>
              </a:ext>
            </a:extLst>
          </p:cNvPr>
          <p:cNvCxnSpPr>
            <a:endCxn id="63" idx="1"/>
          </p:cNvCxnSpPr>
          <p:nvPr/>
        </p:nvCxnSpPr>
        <p:spPr>
          <a:xfrm>
            <a:off x="3100421" y="3883428"/>
            <a:ext cx="2753008" cy="400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600F2F38-6DF6-0A45-B57F-20628B25D602}"/>
              </a:ext>
            </a:extLst>
          </p:cNvPr>
          <p:cNvSpPr/>
          <p:nvPr/>
        </p:nvSpPr>
        <p:spPr>
          <a:xfrm>
            <a:off x="5853429" y="3571748"/>
            <a:ext cx="631372" cy="6313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UPF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977D2ED-95C9-3046-831E-A3B959785B50}"/>
              </a:ext>
            </a:extLst>
          </p:cNvPr>
          <p:cNvCxnSpPr>
            <a:cxnSpLocks/>
          </p:cNvCxnSpPr>
          <p:nvPr/>
        </p:nvCxnSpPr>
        <p:spPr>
          <a:xfrm>
            <a:off x="6174309" y="3364361"/>
            <a:ext cx="1" cy="207387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10E0DCCC-6EBA-E34D-8A89-648C9B4D678A}"/>
              </a:ext>
            </a:extLst>
          </p:cNvPr>
          <p:cNvCxnSpPr>
            <a:stCxn id="63" idx="3"/>
          </p:cNvCxnSpPr>
          <p:nvPr/>
        </p:nvCxnSpPr>
        <p:spPr>
          <a:xfrm flipV="1">
            <a:off x="6484801" y="3882707"/>
            <a:ext cx="2398138" cy="472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37B5F0F-011A-8B43-8B2F-CA30684D46EA}"/>
              </a:ext>
            </a:extLst>
          </p:cNvPr>
          <p:cNvCxnSpPr/>
          <p:nvPr/>
        </p:nvCxnSpPr>
        <p:spPr>
          <a:xfrm>
            <a:off x="4417561" y="4653424"/>
            <a:ext cx="43581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B18A7E4C-3C5F-7949-9D79-0888C9EF42A8}"/>
              </a:ext>
            </a:extLst>
          </p:cNvPr>
          <p:cNvSpPr txBox="1"/>
          <p:nvPr/>
        </p:nvSpPr>
        <p:spPr>
          <a:xfrm>
            <a:off x="4809575" y="4499536"/>
            <a:ext cx="9685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User Plane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DC8A50A0-FA94-2B46-BBF1-AABE461E3B6B}"/>
              </a:ext>
            </a:extLst>
          </p:cNvPr>
          <p:cNvCxnSpPr/>
          <p:nvPr/>
        </p:nvCxnSpPr>
        <p:spPr>
          <a:xfrm>
            <a:off x="6200713" y="4653424"/>
            <a:ext cx="435814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B6C8012D-B61C-4B49-9582-BBDF302786DF}"/>
              </a:ext>
            </a:extLst>
          </p:cNvPr>
          <p:cNvSpPr txBox="1"/>
          <p:nvPr/>
        </p:nvSpPr>
        <p:spPr>
          <a:xfrm>
            <a:off x="6592727" y="4499536"/>
            <a:ext cx="11707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Control Plane</a:t>
            </a:r>
          </a:p>
        </p:txBody>
      </p:sp>
      <p:sp>
        <p:nvSpPr>
          <p:cNvPr id="73" name="Can 72">
            <a:extLst>
              <a:ext uri="{FF2B5EF4-FFF2-40B4-BE49-F238E27FC236}">
                <a16:creationId xmlns:a16="http://schemas.microsoft.com/office/drawing/2014/main" id="{1F979946-84D9-FD49-B422-1FE7DD300A2F}"/>
              </a:ext>
            </a:extLst>
          </p:cNvPr>
          <p:cNvSpPr/>
          <p:nvPr/>
        </p:nvSpPr>
        <p:spPr>
          <a:xfrm>
            <a:off x="6908219" y="1832370"/>
            <a:ext cx="558036" cy="501009"/>
          </a:xfrm>
          <a:prstGeom prst="can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SDSF</a:t>
            </a:r>
          </a:p>
        </p:txBody>
      </p:sp>
      <p:sp>
        <p:nvSpPr>
          <p:cNvPr id="74" name="Can 73">
            <a:extLst>
              <a:ext uri="{FF2B5EF4-FFF2-40B4-BE49-F238E27FC236}">
                <a16:creationId xmlns:a16="http://schemas.microsoft.com/office/drawing/2014/main" id="{2D2BD4E1-2837-0249-9002-A41777E94E23}"/>
              </a:ext>
            </a:extLst>
          </p:cNvPr>
          <p:cNvSpPr/>
          <p:nvPr/>
        </p:nvSpPr>
        <p:spPr>
          <a:xfrm>
            <a:off x="7521838" y="1833780"/>
            <a:ext cx="558035" cy="501009"/>
          </a:xfrm>
          <a:prstGeom prst="can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UDSF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534BBAC-D035-DA47-85E1-B9F68A0128F6}"/>
              </a:ext>
            </a:extLst>
          </p:cNvPr>
          <p:cNvSpPr/>
          <p:nvPr/>
        </p:nvSpPr>
        <p:spPr>
          <a:xfrm>
            <a:off x="5185169" y="1833780"/>
            <a:ext cx="508110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NRF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2CFB2A7-4659-0C40-B78E-C4DA9F761A9A}"/>
              </a:ext>
            </a:extLst>
          </p:cNvPr>
          <p:cNvSpPr/>
          <p:nvPr/>
        </p:nvSpPr>
        <p:spPr>
          <a:xfrm>
            <a:off x="4617972" y="1836195"/>
            <a:ext cx="508110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PCF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F656EBD-0BEF-4844-B87B-ADD9179C07A3}"/>
              </a:ext>
            </a:extLst>
          </p:cNvPr>
          <p:cNvSpPr/>
          <p:nvPr/>
        </p:nvSpPr>
        <p:spPr>
          <a:xfrm>
            <a:off x="5752366" y="1833810"/>
            <a:ext cx="508110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NEF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2F6E873-498C-6F49-A6D9-F3102DF58BD0}"/>
              </a:ext>
            </a:extLst>
          </p:cNvPr>
          <p:cNvSpPr/>
          <p:nvPr/>
        </p:nvSpPr>
        <p:spPr>
          <a:xfrm>
            <a:off x="3919760" y="1836194"/>
            <a:ext cx="639125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NSSF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49CC95E-FD75-8848-83E4-B61C0DDBFC96}"/>
              </a:ext>
            </a:extLst>
          </p:cNvPr>
          <p:cNvSpPr/>
          <p:nvPr/>
        </p:nvSpPr>
        <p:spPr>
          <a:xfrm>
            <a:off x="6319563" y="1833780"/>
            <a:ext cx="533073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UDM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D87BCB94-DA08-1646-80A4-37EA2F167556}"/>
              </a:ext>
            </a:extLst>
          </p:cNvPr>
          <p:cNvCxnSpPr/>
          <p:nvPr/>
        </p:nvCxnSpPr>
        <p:spPr>
          <a:xfrm>
            <a:off x="7189605" y="2329361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2B912A5-65BD-D84D-A9C9-C86B10E9D02C}"/>
              </a:ext>
            </a:extLst>
          </p:cNvPr>
          <p:cNvCxnSpPr/>
          <p:nvPr/>
        </p:nvCxnSpPr>
        <p:spPr>
          <a:xfrm>
            <a:off x="7814790" y="2342615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FA824B78-DCCD-9249-8274-DCB79585FDCC}"/>
              </a:ext>
            </a:extLst>
          </p:cNvPr>
          <p:cNvCxnSpPr/>
          <p:nvPr/>
        </p:nvCxnSpPr>
        <p:spPr>
          <a:xfrm>
            <a:off x="6592727" y="2332676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8EF98DA-304A-D84D-965D-4CE3B085F4DE}"/>
              </a:ext>
            </a:extLst>
          </p:cNvPr>
          <p:cNvCxnSpPr/>
          <p:nvPr/>
        </p:nvCxnSpPr>
        <p:spPr>
          <a:xfrm>
            <a:off x="5999691" y="2326052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36F8420-755E-5549-A4AE-D0F6F911922A}"/>
              </a:ext>
            </a:extLst>
          </p:cNvPr>
          <p:cNvCxnSpPr/>
          <p:nvPr/>
        </p:nvCxnSpPr>
        <p:spPr>
          <a:xfrm>
            <a:off x="5445962" y="2329367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E96AA09-430C-A74E-8B56-B64AB596D9B3}"/>
              </a:ext>
            </a:extLst>
          </p:cNvPr>
          <p:cNvCxnSpPr/>
          <p:nvPr/>
        </p:nvCxnSpPr>
        <p:spPr>
          <a:xfrm>
            <a:off x="4882746" y="2342615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32350C0D-08F5-5344-A9D9-397DE65BE9CF}"/>
              </a:ext>
            </a:extLst>
          </p:cNvPr>
          <p:cNvCxnSpPr/>
          <p:nvPr/>
        </p:nvCxnSpPr>
        <p:spPr>
          <a:xfrm>
            <a:off x="4250406" y="2342615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41800A6-3AC5-C740-8213-2F246CF01B92}"/>
              </a:ext>
            </a:extLst>
          </p:cNvPr>
          <p:cNvCxnSpPr/>
          <p:nvPr/>
        </p:nvCxnSpPr>
        <p:spPr>
          <a:xfrm>
            <a:off x="7236520" y="2491700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2E7B6DC-7ECE-1048-AF2F-6EF1ADB87C0E}"/>
              </a:ext>
            </a:extLst>
          </p:cNvPr>
          <p:cNvCxnSpPr/>
          <p:nvPr/>
        </p:nvCxnSpPr>
        <p:spPr>
          <a:xfrm>
            <a:off x="6169109" y="2495015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A87CD200-D7ED-664E-BBEC-52741AA52620}"/>
              </a:ext>
            </a:extLst>
          </p:cNvPr>
          <p:cNvCxnSpPr/>
          <p:nvPr/>
        </p:nvCxnSpPr>
        <p:spPr>
          <a:xfrm>
            <a:off x="5108483" y="2498330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Left-Right Arrow 101">
            <a:extLst>
              <a:ext uri="{FF2B5EF4-FFF2-40B4-BE49-F238E27FC236}">
                <a16:creationId xmlns:a16="http://schemas.microsoft.com/office/drawing/2014/main" id="{9E944069-2BFB-9B40-9F31-4612A6B66F5E}"/>
              </a:ext>
            </a:extLst>
          </p:cNvPr>
          <p:cNvSpPr/>
          <p:nvPr/>
        </p:nvSpPr>
        <p:spPr>
          <a:xfrm>
            <a:off x="3919760" y="2439512"/>
            <a:ext cx="4160113" cy="198009"/>
          </a:xfrm>
          <a:prstGeom prst="leftRightArrow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4863994-3E31-4745-A277-EE262E3FDEE8}"/>
              </a:ext>
            </a:extLst>
          </p:cNvPr>
          <p:cNvSpPr/>
          <p:nvPr/>
        </p:nvSpPr>
        <p:spPr>
          <a:xfrm>
            <a:off x="4786243" y="2732991"/>
            <a:ext cx="631372" cy="6313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AMF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76FFC2ED-D50A-8A44-93B4-F33BC90650A2}"/>
              </a:ext>
            </a:extLst>
          </p:cNvPr>
          <p:cNvSpPr/>
          <p:nvPr/>
        </p:nvSpPr>
        <p:spPr>
          <a:xfrm>
            <a:off x="5853429" y="2732990"/>
            <a:ext cx="631369" cy="6313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SMF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2BF5927B-9658-F440-AD6B-7E44CAECB525}"/>
              </a:ext>
            </a:extLst>
          </p:cNvPr>
          <p:cNvSpPr/>
          <p:nvPr/>
        </p:nvSpPr>
        <p:spPr>
          <a:xfrm>
            <a:off x="6920612" y="2726131"/>
            <a:ext cx="631370" cy="6313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AUSF</a:t>
            </a:r>
          </a:p>
        </p:txBody>
      </p:sp>
      <p:sp>
        <p:nvSpPr>
          <p:cNvPr id="41" name="Cloud 40">
            <a:extLst>
              <a:ext uri="{FF2B5EF4-FFF2-40B4-BE49-F238E27FC236}">
                <a16:creationId xmlns:a16="http://schemas.microsoft.com/office/drawing/2014/main" id="{681689A1-9D8A-7846-A6E7-5449675AB436}"/>
              </a:ext>
            </a:extLst>
          </p:cNvPr>
          <p:cNvSpPr/>
          <p:nvPr/>
        </p:nvSpPr>
        <p:spPr>
          <a:xfrm>
            <a:off x="8707673" y="3167330"/>
            <a:ext cx="1929008" cy="1405353"/>
          </a:xfrm>
          <a:prstGeom prst="cloud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1277710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4111" y="2168012"/>
            <a:ext cx="7974932" cy="25643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OpenFlow Switch</a:t>
            </a:r>
          </a:p>
        </p:txBody>
      </p:sp>
      <p:sp>
        <p:nvSpPr>
          <p:cNvPr id="2" name="Rectangle 1"/>
          <p:cNvSpPr/>
          <p:nvPr/>
        </p:nvSpPr>
        <p:spPr>
          <a:xfrm>
            <a:off x="2751232" y="288884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661153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966160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i="1" dirty="0"/>
              <a:t>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684495" y="2888843"/>
            <a:ext cx="946202" cy="1120877"/>
          </a:xfrm>
          <a:prstGeom prst="rect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</a:p>
          <a:p>
            <a:pPr algn="ctr"/>
            <a:r>
              <a:rPr lang="en-US" dirty="0"/>
              <a:t>Action</a:t>
            </a:r>
          </a:p>
          <a:p>
            <a:pPr algn="ctr"/>
            <a:r>
              <a:rPr lang="en-US" dirty="0"/>
              <a:t>Set</a:t>
            </a:r>
          </a:p>
        </p:txBody>
      </p:sp>
      <p:cxnSp>
        <p:nvCxnSpPr>
          <p:cNvPr id="24" name="Straight Arrow Connector 23"/>
          <p:cNvCxnSpPr>
            <a:endCxn id="2" idx="1"/>
          </p:cNvCxnSpPr>
          <p:nvPr/>
        </p:nvCxnSpPr>
        <p:spPr>
          <a:xfrm>
            <a:off x="1251352" y="3446065"/>
            <a:ext cx="1499880" cy="32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" idx="3"/>
            <a:endCxn id="31" idx="1"/>
          </p:cNvCxnSpPr>
          <p:nvPr/>
        </p:nvCxnSpPr>
        <p:spPr>
          <a:xfrm>
            <a:off x="3606639" y="3449282"/>
            <a:ext cx="1054514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1" idx="3"/>
          </p:cNvCxnSpPr>
          <p:nvPr/>
        </p:nvCxnSpPr>
        <p:spPr>
          <a:xfrm flipV="1">
            <a:off x="5516560" y="3446065"/>
            <a:ext cx="44855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955464" y="3146264"/>
            <a:ext cx="567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 . .</a:t>
            </a:r>
          </a:p>
        </p:txBody>
      </p:sp>
      <p:cxnSp>
        <p:nvCxnSpPr>
          <p:cNvPr id="52" name="Straight Arrow Connector 51"/>
          <p:cNvCxnSpPr>
            <a:endCxn id="32" idx="1"/>
          </p:cNvCxnSpPr>
          <p:nvPr/>
        </p:nvCxnSpPr>
        <p:spPr>
          <a:xfrm>
            <a:off x="6516228" y="3446065"/>
            <a:ext cx="44993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2" idx="3"/>
            <a:endCxn id="33" idx="1"/>
          </p:cNvCxnSpPr>
          <p:nvPr/>
        </p:nvCxnSpPr>
        <p:spPr>
          <a:xfrm flipV="1">
            <a:off x="7821567" y="3449282"/>
            <a:ext cx="862928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3"/>
          </p:cNvCxnSpPr>
          <p:nvPr/>
        </p:nvCxnSpPr>
        <p:spPr>
          <a:xfrm flipV="1">
            <a:off x="9630697" y="3446068"/>
            <a:ext cx="1263753" cy="32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251352" y="2799738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In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046771" y="2799734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Out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009336" y="3484239"/>
            <a:ext cx="773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 = {}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49461" y="3506522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659354" y="2796479"/>
            <a:ext cx="992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Packet +</a:t>
            </a:r>
          </a:p>
          <a:p>
            <a:pPr algn="r"/>
            <a:r>
              <a:rPr lang="en-US" sz="1600" dirty="0"/>
              <a:t>Metadata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995432" y="3507263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89661" y="3038543"/>
            <a:ext cx="727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Packet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6530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661428" y="4454013"/>
            <a:ext cx="3049088" cy="1681316"/>
          </a:xfrm>
          <a:prstGeom prst="rect">
            <a:avLst/>
          </a:prstGeom>
          <a:ln w="28575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Programmable Switch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61428" y="4454013"/>
            <a:ext cx="3049088" cy="2310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3" name="Rectangle 2"/>
          <p:cNvSpPr/>
          <p:nvPr/>
        </p:nvSpPr>
        <p:spPr>
          <a:xfrm>
            <a:off x="4004687" y="5324165"/>
            <a:ext cx="2382239" cy="398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Merchant Silicon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62683" y="3805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661428" y="2521974"/>
            <a:ext cx="3049088" cy="12831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Network Operating System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77092" y="2964120"/>
            <a:ext cx="2027260" cy="369332"/>
            <a:chOff x="5521686" y="2978863"/>
            <a:chExt cx="2027260" cy="369332"/>
          </a:xfrm>
        </p:grpSpPr>
        <p:sp>
          <p:nvSpPr>
            <p:cNvPr id="40" name="TextBox 39"/>
            <p:cNvSpPr txBox="1"/>
            <p:nvPr/>
          </p:nvSpPr>
          <p:spPr>
            <a:xfrm>
              <a:off x="6792008" y="2978863"/>
              <a:ext cx="756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ONOS</a:t>
              </a:r>
            </a:p>
          </p:txBody>
        </p:sp>
        <p:cxnSp>
          <p:nvCxnSpPr>
            <p:cNvPr id="42" name="Straight Arrow Connector 41"/>
            <p:cNvCxnSpPr>
              <a:endCxn id="40" idx="1"/>
            </p:cNvCxnSpPr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6377092" y="4833047"/>
            <a:ext cx="2844279" cy="369332"/>
            <a:chOff x="5521686" y="2989496"/>
            <a:chExt cx="2844279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6792008" y="2989496"/>
              <a:ext cx="15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Stratum</a:t>
              </a:r>
              <a:r>
                <a:rPr lang="en-US" dirty="0"/>
                <a:t> </a:t>
              </a:r>
              <a:r>
                <a:rPr lang="en-US" b="1" dirty="0"/>
                <a:t>+ ONL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6349556" y="4278545"/>
            <a:ext cx="3915149" cy="590931"/>
            <a:chOff x="5521686" y="2872533"/>
            <a:chExt cx="3915149" cy="590931"/>
          </a:xfrm>
        </p:grpSpPr>
        <p:sp>
          <p:nvSpPr>
            <p:cNvPr id="54" name="TextBox 53"/>
            <p:cNvSpPr txBox="1"/>
            <p:nvPr/>
          </p:nvSpPr>
          <p:spPr>
            <a:xfrm>
              <a:off x="6792008" y="2872533"/>
              <a:ext cx="2644827" cy="590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P4Runtime</a:t>
              </a:r>
            </a:p>
            <a:p>
              <a:pPr>
                <a:lnSpc>
                  <a:spcPct val="80000"/>
                </a:lnSpc>
              </a:pPr>
              <a:r>
                <a:rPr lang="en-US" i="1" dirty="0"/>
                <a:t>                           OpenFlow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77092" y="5338602"/>
            <a:ext cx="3668671" cy="646331"/>
            <a:chOff x="5521686" y="2978863"/>
            <a:chExt cx="3668671" cy="646331"/>
          </a:xfrm>
        </p:grpSpPr>
        <p:sp>
          <p:nvSpPr>
            <p:cNvPr id="57" name="TextBox 56"/>
            <p:cNvSpPr txBox="1"/>
            <p:nvPr/>
          </p:nvSpPr>
          <p:spPr>
            <a:xfrm>
              <a:off x="6792008" y="2978863"/>
              <a:ext cx="23983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Tofino (Barefoot), </a:t>
              </a:r>
            </a:p>
            <a:p>
              <a:r>
                <a:rPr lang="en-US" dirty="0"/>
                <a:t>Tomahawk (Broadcom) 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/>
          <p:cNvSpPr/>
          <p:nvPr/>
        </p:nvSpPr>
        <p:spPr>
          <a:xfrm>
            <a:off x="3661428" y="1231487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738060" y="1231486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2" name="Rectangle 61"/>
          <p:cNvSpPr/>
          <p:nvPr/>
        </p:nvSpPr>
        <p:spPr>
          <a:xfrm>
            <a:off x="5814693" y="1236400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cxnSp>
        <p:nvCxnSpPr>
          <p:cNvPr id="64" name="Straight Arrow Connector 63"/>
          <p:cNvCxnSpPr>
            <a:stCxn id="37" idx="2"/>
            <a:endCxn id="17" idx="0"/>
          </p:cNvCxnSpPr>
          <p:nvPr/>
        </p:nvCxnSpPr>
        <p:spPr>
          <a:xfrm>
            <a:off x="5185972" y="3805084"/>
            <a:ext cx="0" cy="648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59" idx="2"/>
          </p:cNvCxnSpPr>
          <p:nvPr/>
        </p:nvCxnSpPr>
        <p:spPr>
          <a:xfrm flipH="1">
            <a:off x="4109339" y="2111476"/>
            <a:ext cx="1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1" idx="2"/>
            <a:endCxn id="37" idx="0"/>
          </p:cNvCxnSpPr>
          <p:nvPr/>
        </p:nvCxnSpPr>
        <p:spPr>
          <a:xfrm>
            <a:off x="5185972" y="2111475"/>
            <a:ext cx="0" cy="410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2" idx="2"/>
          </p:cNvCxnSpPr>
          <p:nvPr/>
        </p:nvCxnSpPr>
        <p:spPr>
          <a:xfrm flipH="1">
            <a:off x="6262603" y="2116389"/>
            <a:ext cx="2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7049729" y="1486814"/>
            <a:ext cx="1651022" cy="369332"/>
            <a:chOff x="6221859" y="2978863"/>
            <a:chExt cx="1651022" cy="369332"/>
          </a:xfrm>
        </p:grpSpPr>
        <p:sp>
          <p:nvSpPr>
            <p:cNvPr id="75" name="TextBox 74"/>
            <p:cNvSpPr txBox="1"/>
            <p:nvPr/>
          </p:nvSpPr>
          <p:spPr>
            <a:xfrm>
              <a:off x="6792008" y="2978863"/>
              <a:ext cx="10808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SD-Fabric</a:t>
              </a:r>
            </a:p>
          </p:txBody>
        </p:sp>
        <p:cxnSp>
          <p:nvCxnSpPr>
            <p:cNvPr id="76" name="Straight Arrow Connector 75"/>
            <p:cNvCxnSpPr>
              <a:stCxn id="100" idx="1"/>
            </p:cNvCxnSpPr>
            <p:nvPr/>
          </p:nvCxnSpPr>
          <p:spPr>
            <a:xfrm>
              <a:off x="6221859" y="3163530"/>
              <a:ext cx="5701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Document 78"/>
          <p:cNvSpPr/>
          <p:nvPr/>
        </p:nvSpPr>
        <p:spPr>
          <a:xfrm>
            <a:off x="1524452" y="275303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sp>
        <p:nvSpPr>
          <p:cNvPr id="81" name="Rectangle 80"/>
          <p:cNvSpPr/>
          <p:nvPr/>
        </p:nvSpPr>
        <p:spPr>
          <a:xfrm>
            <a:off x="1524452" y="3910457"/>
            <a:ext cx="1384809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83" name="Straight Arrow Connector 82"/>
          <p:cNvCxnSpPr>
            <a:stCxn id="79" idx="2"/>
            <a:endCxn id="81" idx="0"/>
          </p:cNvCxnSpPr>
          <p:nvPr/>
        </p:nvCxnSpPr>
        <p:spPr>
          <a:xfrm>
            <a:off x="2216857" y="3473834"/>
            <a:ext cx="0" cy="43662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81" idx="3"/>
            <a:endCxn id="37" idx="1"/>
          </p:cNvCxnSpPr>
          <p:nvPr/>
        </p:nvCxnSpPr>
        <p:spPr>
          <a:xfrm flipV="1">
            <a:off x="2909261" y="3163529"/>
            <a:ext cx="752167" cy="1071393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>
            <a:stCxn id="81" idx="3"/>
            <a:endCxn id="17" idx="1"/>
          </p:cNvCxnSpPr>
          <p:nvPr/>
        </p:nvCxnSpPr>
        <p:spPr>
          <a:xfrm>
            <a:off x="2909261" y="4234922"/>
            <a:ext cx="752167" cy="1059749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630991" y="3937819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529787" y="214343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100" name="Right Brace 99"/>
          <p:cNvSpPr/>
          <p:nvPr/>
        </p:nvSpPr>
        <p:spPr>
          <a:xfrm>
            <a:off x="6843252" y="1231486"/>
            <a:ext cx="206477" cy="879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661428" y="2521974"/>
            <a:ext cx="3049088" cy="2310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4004687" y="4827629"/>
            <a:ext cx="2382239" cy="3985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Switch OS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6377092" y="2455296"/>
            <a:ext cx="4302370" cy="369332"/>
            <a:chOff x="5521686" y="2978863"/>
            <a:chExt cx="4302370" cy="369332"/>
          </a:xfrm>
        </p:grpSpPr>
        <p:sp>
          <p:nvSpPr>
            <p:cNvPr id="48" name="TextBox 47"/>
            <p:cNvSpPr txBox="1"/>
            <p:nvPr/>
          </p:nvSpPr>
          <p:spPr>
            <a:xfrm>
              <a:off x="6792008" y="2978863"/>
              <a:ext cx="3032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</a:t>
              </a:r>
              <a:r>
                <a:rPr lang="en-US" i="1" dirty="0" err="1"/>
                <a:t>FlowObjectives</a:t>
              </a:r>
              <a:endParaRPr lang="en-US" i="1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solidFill>
                <a:srgbClr val="5B9BD5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9798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886126" y="53296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600990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286357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971729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652172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>
                <a:solidFill>
                  <a:prstClr val="white"/>
                </a:solidFill>
                <a:latin typeface="Calibri" panose="020F0502020204030204"/>
              </a:rPr>
              <a:t>T</a:t>
            </a:r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337539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022911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id="{E78042BD-D787-894A-A629-26C57715E643}"/>
              </a:ext>
            </a:extLst>
          </p:cNvPr>
          <p:cNvSpPr/>
          <p:nvPr/>
        </p:nvSpPr>
        <p:spPr>
          <a:xfrm>
            <a:off x="5099296" y="1300013"/>
            <a:ext cx="2732945" cy="30932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P4Runtime Contract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0943BDF8-0D84-6746-B265-AD2B8015B329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867" dirty="0">
                <a:solidFill>
                  <a:prstClr val="white"/>
                </a:solidFill>
                <a:latin typeface="Calibri" panose="020F0502020204030204"/>
              </a:rPr>
              <a:t>ONOS</a:t>
            </a:r>
          </a:p>
        </p:txBody>
      </p:sp>
      <p:cxnSp>
        <p:nvCxnSpPr>
          <p:cNvPr id="204" name="Straight Connector 203"/>
          <p:cNvCxnSpPr>
            <a:endCxn id="200" idx="0"/>
          </p:cNvCxnSpPr>
          <p:nvPr/>
        </p:nvCxnSpPr>
        <p:spPr>
          <a:xfrm flipH="1">
            <a:off x="9138139" y="4453468"/>
            <a:ext cx="573725" cy="37596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3918455" y="3384489"/>
            <a:ext cx="4968159" cy="1972967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0" name="Oval 149"/>
          <p:cNvSpPr/>
          <p:nvPr/>
        </p:nvSpPr>
        <p:spPr>
          <a:xfrm>
            <a:off x="690881" y="1896534"/>
            <a:ext cx="3510241" cy="192270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577449" y="3720392"/>
            <a:ext cx="378608" cy="378608"/>
          </a:xfrm>
          <a:prstGeom prst="rect">
            <a:avLst/>
          </a:prstGeom>
          <a:effectLst/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5477894" y="3605574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5390266" y="3561849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581314" y="4554218"/>
            <a:ext cx="737702" cy="550697"/>
            <a:chOff x="4712143" y="3216854"/>
            <a:chExt cx="553276" cy="41302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34935" y="4726307"/>
            <a:ext cx="378608" cy="378608"/>
          </a:xfrm>
          <a:prstGeom prst="rect">
            <a:avLst/>
          </a:prstGeom>
          <a:effectLst/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153668" y="4611488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074844" y="4554217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4613295" y="4554218"/>
            <a:ext cx="737702" cy="550697"/>
            <a:chOff x="4712143" y="3216854"/>
            <a:chExt cx="553276" cy="413023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998361" y="3720392"/>
            <a:ext cx="378608" cy="378608"/>
          </a:xfrm>
          <a:prstGeom prst="rect">
            <a:avLst/>
          </a:prstGeom>
          <a:effectLst/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917094" y="3605574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838271" y="3548303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cxnSp>
        <p:nvCxnSpPr>
          <p:cNvPr id="41" name="Straight Connector 40"/>
          <p:cNvCxnSpPr>
            <a:stCxn id="5" idx="2"/>
            <a:endCxn id="33" idx="0"/>
          </p:cNvCxnSpPr>
          <p:nvPr/>
        </p:nvCxnSpPr>
        <p:spPr>
          <a:xfrm flipH="1">
            <a:off x="4982145" y="4099000"/>
            <a:ext cx="7846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" idx="2"/>
            <a:endCxn id="18" idx="0"/>
          </p:cNvCxnSpPr>
          <p:nvPr/>
        </p:nvCxnSpPr>
        <p:spPr>
          <a:xfrm>
            <a:off x="5766754" y="4099000"/>
            <a:ext cx="676943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2"/>
            <a:endCxn id="13" idx="0"/>
          </p:cNvCxnSpPr>
          <p:nvPr/>
        </p:nvCxnSpPr>
        <p:spPr>
          <a:xfrm>
            <a:off x="5766754" y="4099000"/>
            <a:ext cx="21834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3" idx="0"/>
            <a:endCxn id="36" idx="2"/>
          </p:cNvCxnSpPr>
          <p:nvPr/>
        </p:nvCxnSpPr>
        <p:spPr>
          <a:xfrm flipV="1">
            <a:off x="4982145" y="4099000"/>
            <a:ext cx="2205521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3" idx="0"/>
            <a:endCxn id="36" idx="2"/>
          </p:cNvCxnSpPr>
          <p:nvPr/>
        </p:nvCxnSpPr>
        <p:spPr>
          <a:xfrm flipH="1" flipV="1">
            <a:off x="7187666" y="4099000"/>
            <a:ext cx="762497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8" idx="0"/>
            <a:endCxn id="36" idx="2"/>
          </p:cNvCxnSpPr>
          <p:nvPr/>
        </p:nvCxnSpPr>
        <p:spPr>
          <a:xfrm flipV="1">
            <a:off x="6443697" y="4099000"/>
            <a:ext cx="74396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4564803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66" name="Straight Connector 65"/>
          <p:cNvCxnSpPr>
            <a:stCxn id="65" idx="0"/>
            <a:endCxn id="31" idx="2"/>
          </p:cNvCxnSpPr>
          <p:nvPr/>
        </p:nvCxnSpPr>
        <p:spPr>
          <a:xfrm flipV="1">
            <a:off x="4962687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6026355" y="5414726"/>
            <a:ext cx="795768" cy="760401"/>
          </a:xfrm>
          <a:prstGeom prst="rect">
            <a:avLst/>
          </a:prstGeom>
          <a:effectLst/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528547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75" name="Straight Connector 74"/>
          <p:cNvCxnSpPr>
            <a:stCxn id="73" idx="0"/>
            <a:endCxn id="16" idx="2"/>
          </p:cNvCxnSpPr>
          <p:nvPr/>
        </p:nvCxnSpPr>
        <p:spPr>
          <a:xfrm flipV="1">
            <a:off x="6424239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74" idx="0"/>
            <a:endCxn id="11" idx="2"/>
          </p:cNvCxnSpPr>
          <p:nvPr/>
        </p:nvCxnSpPr>
        <p:spPr>
          <a:xfrm flipV="1">
            <a:off x="7926431" y="5104915"/>
            <a:ext cx="4275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1664935" y="2003984"/>
            <a:ext cx="737702" cy="550697"/>
            <a:chOff x="4712143" y="3216854"/>
            <a:chExt cx="553276" cy="413023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2956641" y="3276813"/>
            <a:ext cx="378608" cy="378608"/>
          </a:xfrm>
          <a:prstGeom prst="rect">
            <a:avLst/>
          </a:prstGeom>
          <a:effectLst/>
        </p:spPr>
      </p:pic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2875374" y="3161995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2796551" y="3104724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1375642" y="3104725"/>
            <a:ext cx="737702" cy="550697"/>
            <a:chOff x="4712143" y="3216854"/>
            <a:chExt cx="553276" cy="413023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97" name="Rounded Rectangle 96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grpSp>
        <p:nvGrpSpPr>
          <p:cNvPr id="99" name="Group 98"/>
          <p:cNvGrpSpPr/>
          <p:nvPr/>
        </p:nvGrpSpPr>
        <p:grpSpPr>
          <a:xfrm>
            <a:off x="2516887" y="2003984"/>
            <a:ext cx="737702" cy="550697"/>
            <a:chOff x="4712143" y="3216854"/>
            <a:chExt cx="553276" cy="413023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cxnSp>
        <p:nvCxnSpPr>
          <p:cNvPr id="104" name="Straight Connector 103"/>
          <p:cNvCxnSpPr>
            <a:stCxn id="82" idx="2"/>
            <a:endCxn id="92" idx="0"/>
          </p:cNvCxnSpPr>
          <p:nvPr/>
        </p:nvCxnSpPr>
        <p:spPr>
          <a:xfrm>
            <a:off x="2014327" y="2554680"/>
            <a:ext cx="115107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2" idx="2"/>
            <a:endCxn id="97" idx="0"/>
          </p:cNvCxnSpPr>
          <p:nvPr/>
        </p:nvCxnSpPr>
        <p:spPr>
          <a:xfrm flipH="1">
            <a:off x="1744491" y="2554680"/>
            <a:ext cx="26983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00" idx="2"/>
            <a:endCxn id="92" idx="0"/>
          </p:cNvCxnSpPr>
          <p:nvPr/>
        </p:nvCxnSpPr>
        <p:spPr>
          <a:xfrm>
            <a:off x="2866279" y="2554680"/>
            <a:ext cx="299124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7" idx="0"/>
            <a:endCxn id="100" idx="2"/>
          </p:cNvCxnSpPr>
          <p:nvPr/>
        </p:nvCxnSpPr>
        <p:spPr>
          <a:xfrm flipV="1">
            <a:off x="1744491" y="2554680"/>
            <a:ext cx="1121788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22" idx="0"/>
            <a:endCxn id="95" idx="2"/>
          </p:cNvCxnSpPr>
          <p:nvPr/>
        </p:nvCxnSpPr>
        <p:spPr>
          <a:xfrm flipV="1">
            <a:off x="17250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2" name="Oval 121"/>
          <p:cNvSpPr/>
          <p:nvPr/>
        </p:nvSpPr>
        <p:spPr>
          <a:xfrm>
            <a:off x="15929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Oval 123"/>
          <p:cNvSpPr/>
          <p:nvPr/>
        </p:nvSpPr>
        <p:spPr>
          <a:xfrm>
            <a:off x="12350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28" name="Straight Connector 127"/>
          <p:cNvCxnSpPr>
            <a:stCxn id="123" idx="0"/>
            <a:endCxn id="95" idx="2"/>
          </p:cNvCxnSpPr>
          <p:nvPr/>
        </p:nvCxnSpPr>
        <p:spPr>
          <a:xfrm flipH="1" flipV="1">
            <a:off x="17250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19508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1" name="Straight Connector 130"/>
          <p:cNvCxnSpPr>
            <a:stCxn id="95" idx="2"/>
            <a:endCxn id="124" idx="0"/>
          </p:cNvCxnSpPr>
          <p:nvPr/>
        </p:nvCxnSpPr>
        <p:spPr>
          <a:xfrm flipH="1">
            <a:off x="13671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1474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30153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0" name="Oval 139"/>
          <p:cNvSpPr/>
          <p:nvPr/>
        </p:nvSpPr>
        <p:spPr>
          <a:xfrm>
            <a:off x="26574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1" name="Straight Connector 140"/>
          <p:cNvCxnSpPr/>
          <p:nvPr/>
        </p:nvCxnSpPr>
        <p:spPr>
          <a:xfrm flipH="1" flipV="1">
            <a:off x="31474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33732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27895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00" idx="2"/>
            <a:endCxn id="36" idx="1"/>
          </p:cNvCxnSpPr>
          <p:nvPr/>
        </p:nvCxnSpPr>
        <p:spPr>
          <a:xfrm>
            <a:off x="2866279" y="2554680"/>
            <a:ext cx="413208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82" idx="2"/>
            <a:endCxn id="5" idx="1"/>
          </p:cNvCxnSpPr>
          <p:nvPr/>
        </p:nvCxnSpPr>
        <p:spPr>
          <a:xfrm>
            <a:off x="2014327" y="2554680"/>
            <a:ext cx="356312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4708275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SD-Fabric</a:t>
            </a:r>
          </a:p>
        </p:txBody>
      </p:sp>
      <p:cxnSp>
        <p:nvCxnSpPr>
          <p:cNvPr id="166" name="Straight Arrow Connector 165"/>
          <p:cNvCxnSpPr>
            <a:stCxn id="156" idx="2"/>
            <a:endCxn id="102" idx="3"/>
          </p:cNvCxnSpPr>
          <p:nvPr/>
        </p:nvCxnSpPr>
        <p:spPr>
          <a:xfrm flipH="1">
            <a:off x="3175768" y="1609337"/>
            <a:ext cx="3290001" cy="534097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stCxn id="156" idx="2"/>
            <a:endCxn id="92" idx="3"/>
          </p:cNvCxnSpPr>
          <p:nvPr/>
        </p:nvCxnSpPr>
        <p:spPr>
          <a:xfrm flipH="1">
            <a:off x="3455431" y="1609337"/>
            <a:ext cx="3010338" cy="1634837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156" idx="2"/>
            <a:endCxn id="8" idx="0"/>
          </p:cNvCxnSpPr>
          <p:nvPr/>
        </p:nvCxnSpPr>
        <p:spPr>
          <a:xfrm flipH="1">
            <a:off x="5759117" y="1609337"/>
            <a:ext cx="706652" cy="1952512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156" idx="2"/>
            <a:endCxn id="39" idx="0"/>
          </p:cNvCxnSpPr>
          <p:nvPr/>
        </p:nvCxnSpPr>
        <p:spPr>
          <a:xfrm>
            <a:off x="6465769" y="1609337"/>
            <a:ext cx="741353" cy="1938966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56" idx="2"/>
            <a:endCxn id="34" idx="0"/>
          </p:cNvCxnSpPr>
          <p:nvPr/>
        </p:nvCxnSpPr>
        <p:spPr>
          <a:xfrm flipH="1">
            <a:off x="4982146" y="1609337"/>
            <a:ext cx="1483623" cy="294488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156" idx="2"/>
            <a:endCxn id="14" idx="0"/>
          </p:cNvCxnSpPr>
          <p:nvPr/>
        </p:nvCxnSpPr>
        <p:spPr>
          <a:xfrm>
            <a:off x="6465769" y="1609337"/>
            <a:ext cx="1484396" cy="294488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56" idx="2"/>
            <a:endCxn id="18" idx="0"/>
          </p:cNvCxnSpPr>
          <p:nvPr/>
        </p:nvCxnSpPr>
        <p:spPr>
          <a:xfrm flipH="1">
            <a:off x="6443697" y="1609337"/>
            <a:ext cx="22072" cy="300215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56" idx="2"/>
            <a:endCxn id="97" idx="3"/>
          </p:cNvCxnSpPr>
          <p:nvPr/>
        </p:nvCxnSpPr>
        <p:spPr>
          <a:xfrm flipH="1">
            <a:off x="2034523" y="1609337"/>
            <a:ext cx="4431246" cy="1634838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Can 199"/>
          <p:cNvSpPr/>
          <p:nvPr/>
        </p:nvSpPr>
        <p:spPr>
          <a:xfrm>
            <a:off x="8927253" y="4753400"/>
            <a:ext cx="421771" cy="304123"/>
          </a:xfrm>
          <a:prstGeom prst="can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1" name="Straight Connector 200"/>
          <p:cNvCxnSpPr>
            <a:stCxn id="200" idx="2"/>
            <a:endCxn id="11" idx="3"/>
          </p:cNvCxnSpPr>
          <p:nvPr/>
        </p:nvCxnSpPr>
        <p:spPr>
          <a:xfrm flipH="1">
            <a:off x="8120010" y="4905462"/>
            <a:ext cx="807244" cy="1014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8722137" y="5003829"/>
            <a:ext cx="1340239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Metro/Core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Router</a:t>
            </a:r>
          </a:p>
        </p:txBody>
      </p:sp>
      <p:sp>
        <p:nvSpPr>
          <p:cNvPr id="198" name="Cloud 197"/>
          <p:cNvSpPr/>
          <p:nvPr/>
        </p:nvSpPr>
        <p:spPr>
          <a:xfrm>
            <a:off x="9288647" y="3588038"/>
            <a:ext cx="1584960" cy="993623"/>
          </a:xfrm>
          <a:prstGeom prst="cloud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6688833" y="4627609"/>
            <a:ext cx="882998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Central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829400" y="2338910"/>
            <a:ext cx="762773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Field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581084" y="4785678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50120" y="5124493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32170" y="5470677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3" name="TextBox 222"/>
          <p:cNvSpPr txBox="1"/>
          <p:nvPr/>
        </p:nvSpPr>
        <p:spPr>
          <a:xfrm>
            <a:off x="2372812" y="5566054"/>
            <a:ext cx="965072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Base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Stations</a:t>
            </a:r>
          </a:p>
        </p:txBody>
      </p:sp>
      <p:cxnSp>
        <p:nvCxnSpPr>
          <p:cNvPr id="224" name="Straight Connector 223"/>
          <p:cNvCxnSpPr>
            <a:endCxn id="31" idx="1"/>
          </p:cNvCxnSpPr>
          <p:nvPr/>
        </p:nvCxnSpPr>
        <p:spPr>
          <a:xfrm>
            <a:off x="2866279" y="4915611"/>
            <a:ext cx="19071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endCxn id="31" idx="1"/>
          </p:cNvCxnSpPr>
          <p:nvPr/>
        </p:nvCxnSpPr>
        <p:spPr>
          <a:xfrm flipV="1">
            <a:off x="3230569" y="4915611"/>
            <a:ext cx="1542815" cy="36056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endCxn id="31" idx="1"/>
          </p:cNvCxnSpPr>
          <p:nvPr/>
        </p:nvCxnSpPr>
        <p:spPr>
          <a:xfrm flipV="1">
            <a:off x="3770764" y="4915611"/>
            <a:ext cx="1002619" cy="7046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6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80049E9-5718-1A45-B4C6-1851E1ACD413}" vid="{AB6B7CC7-91B7-4C44-A7EB-5D51C610F1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Book</Template>
  <TotalTime>83133</TotalTime>
  <Words>2109</Words>
  <Application>Microsoft Macintosh PowerPoint</Application>
  <PresentationFormat>Widescreen</PresentationFormat>
  <Paragraphs>1263</Paragraphs>
  <Slides>62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Arial</vt:lpstr>
      <vt:lpstr>Calibri</vt:lpstr>
      <vt:lpstr>Calibri Light</vt:lpstr>
      <vt:lpstr>Consolas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Peterson</cp:lastModifiedBy>
  <cp:revision>309</cp:revision>
  <cp:lastPrinted>2021-07-02T05:16:14Z</cp:lastPrinted>
  <dcterms:created xsi:type="dcterms:W3CDTF">2019-12-10T16:47:01Z</dcterms:created>
  <dcterms:modified xsi:type="dcterms:W3CDTF">2021-11-05T19:39:30Z</dcterms:modified>
</cp:coreProperties>
</file>